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281" r:id="rId3"/>
    <p:sldId id="690" r:id="rId4"/>
    <p:sldId id="701" r:id="rId5"/>
    <p:sldId id="414" r:id="rId6"/>
    <p:sldId id="693" r:id="rId7"/>
    <p:sldId id="557" r:id="rId8"/>
    <p:sldId id="598" r:id="rId9"/>
    <p:sldId id="558" r:id="rId10"/>
    <p:sldId id="694" r:id="rId11"/>
    <p:sldId id="561" r:id="rId12"/>
    <p:sldId id="695" r:id="rId13"/>
    <p:sldId id="562" r:id="rId14"/>
    <p:sldId id="696" r:id="rId15"/>
    <p:sldId id="599" r:id="rId16"/>
    <p:sldId id="567" r:id="rId17"/>
    <p:sldId id="602" r:id="rId18"/>
    <p:sldId id="572" r:id="rId19"/>
    <p:sldId id="573" r:id="rId20"/>
    <p:sldId id="605" r:id="rId21"/>
    <p:sldId id="711" r:id="rId22"/>
    <p:sldId id="613" r:id="rId23"/>
    <p:sldId id="614" r:id="rId24"/>
    <p:sldId id="615" r:id="rId25"/>
    <p:sldId id="618" r:id="rId26"/>
    <p:sldId id="619" r:id="rId27"/>
    <p:sldId id="574" r:id="rId28"/>
    <p:sldId id="698" r:id="rId29"/>
    <p:sldId id="575" r:id="rId30"/>
    <p:sldId id="596" r:id="rId31"/>
    <p:sldId id="626" r:id="rId32"/>
    <p:sldId id="625" r:id="rId33"/>
    <p:sldId id="570" r:id="rId34"/>
    <p:sldId id="627" r:id="rId35"/>
    <p:sldId id="594" r:id="rId36"/>
    <p:sldId id="699" r:id="rId37"/>
    <p:sldId id="578" r:id="rId38"/>
    <p:sldId id="579" r:id="rId39"/>
    <p:sldId id="580" r:id="rId40"/>
    <p:sldId id="593" r:id="rId41"/>
    <p:sldId id="581" r:id="rId42"/>
    <p:sldId id="582" r:id="rId43"/>
    <p:sldId id="583" r:id="rId44"/>
    <p:sldId id="584" r:id="rId45"/>
    <p:sldId id="585" r:id="rId46"/>
    <p:sldId id="586" r:id="rId47"/>
    <p:sldId id="588" r:id="rId48"/>
    <p:sldId id="589" r:id="rId49"/>
    <p:sldId id="590" r:id="rId50"/>
    <p:sldId id="591" r:id="rId51"/>
    <p:sldId id="592" r:id="rId52"/>
    <p:sldId id="700" r:id="rId53"/>
    <p:sldId id="658" r:id="rId54"/>
    <p:sldId id="600" r:id="rId55"/>
    <p:sldId id="703" r:id="rId56"/>
    <p:sldId id="702" r:id="rId57"/>
    <p:sldId id="704" r:id="rId58"/>
    <p:sldId id="566" r:id="rId59"/>
    <p:sldId id="705" r:id="rId60"/>
    <p:sldId id="691" r:id="rId61"/>
    <p:sldId id="706" r:id="rId62"/>
    <p:sldId id="692" r:id="rId63"/>
    <p:sldId id="622" r:id="rId64"/>
    <p:sldId id="707" r:id="rId65"/>
    <p:sldId id="708" r:id="rId66"/>
    <p:sldId id="519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60"/>
  </p:normalViewPr>
  <p:slideViewPr>
    <p:cSldViewPr snapToGrid="0">
      <p:cViewPr>
        <p:scale>
          <a:sx n="80" d="100"/>
          <a:sy n="80" d="100"/>
        </p:scale>
        <p:origin x="92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2022-4-13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A1%E9%AA%8C%E5%92%8C/735807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计算机组成原理实验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（第三次）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748213"/>
            <a:ext cx="9144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曾文华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2022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4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14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7E80AE-31C7-4353-A157-D7B9130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4" y="908840"/>
            <a:ext cx="10672369" cy="41328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8211D-4342-4622-A044-7F9961E774D6}"/>
              </a:ext>
            </a:extLst>
          </p:cNvPr>
          <p:cNvSpPr txBox="1"/>
          <p:nvPr/>
        </p:nvSpPr>
        <p:spPr>
          <a:xfrm>
            <a:off x="4421688" y="321292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CD7704-2882-4DEF-B9AD-33737D4B5847}"/>
              </a:ext>
            </a:extLst>
          </p:cNvPr>
          <p:cNvSpPr txBox="1"/>
          <p:nvPr/>
        </p:nvSpPr>
        <p:spPr>
          <a:xfrm>
            <a:off x="7418761" y="3212926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32</a:t>
            </a:r>
            <a:r>
              <a:rPr lang="zh-CN" altLang="en-US" sz="1400" b="1" dirty="0">
                <a:solidFill>
                  <a:srgbClr val="FF0000"/>
                </a:solidFill>
              </a:rPr>
              <a:t>位数据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9C604-C31E-47CA-ABAF-882755CB224C}"/>
              </a:ext>
            </a:extLst>
          </p:cNvPr>
          <p:cNvSpPr txBox="1"/>
          <p:nvPr/>
        </p:nvSpPr>
        <p:spPr>
          <a:xfrm>
            <a:off x="4465529" y="5762066"/>
            <a:ext cx="3713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RAM</a:t>
            </a:r>
            <a:r>
              <a:rPr lang="zh-CN" altLang="en-US" sz="1800" b="1" dirty="0"/>
              <a:t>存储器组件（同步模式）电路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64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6AE83A4-B4E9-4544-BD59-942205DC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9080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RAM</a:t>
            </a:r>
            <a:r>
              <a:rPr lang="zh-CN" altLang="en-US" sz="2000" b="1" dirty="0"/>
              <a:t>存储器组件</a:t>
            </a:r>
            <a:r>
              <a:rPr lang="en-US" altLang="zh-CN" sz="2000" b="1" dirty="0"/>
              <a:t>-2</a:t>
            </a:r>
            <a:r>
              <a:rPr lang="zh-CN" altLang="en-US" sz="2000" b="1" dirty="0"/>
              <a:t>（异步模式）电路</a:t>
            </a:r>
            <a:r>
              <a:rPr lang="en-US" altLang="zh-CN" sz="2000" b="1" dirty="0"/>
              <a:t>-</a:t>
            </a:r>
            <a:r>
              <a:rPr lang="zh-CN" altLang="en-US" sz="2000" b="1" dirty="0">
                <a:highlight>
                  <a:srgbClr val="FFFF00"/>
                </a:highlight>
              </a:rPr>
              <a:t>无时钟信号，只读不写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种工作模式为：</a:t>
            </a:r>
            <a:r>
              <a:rPr lang="zh-CN" altLang="en-US" sz="1400" b="1" dirty="0">
                <a:solidFill>
                  <a:srgbClr val="FF0000"/>
                </a:solidFill>
              </a:rPr>
              <a:t>异步模式</a:t>
            </a:r>
            <a:r>
              <a:rPr lang="zh-CN" altLang="en-US" sz="1400" b="1" dirty="0"/>
              <a:t>，其输入、输出及控制端如下：</a:t>
            </a:r>
            <a:endParaRPr lang="en-US" altLang="zh-CN" sz="1400" b="1" dirty="0"/>
          </a:p>
          <a:p>
            <a:pPr lvl="2"/>
            <a:r>
              <a:rPr lang="zh-CN" altLang="en-US" sz="1200" b="1" dirty="0"/>
              <a:t>输入：地址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输出：数据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控制端：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sel</a:t>
            </a:r>
            <a:r>
              <a:rPr lang="zh-CN" altLang="en-US" sz="1200" b="1" dirty="0"/>
              <a:t>：片选信号；</a:t>
            </a:r>
            <a:r>
              <a:rPr lang="en-US" altLang="zh-CN" sz="1200" b="1" dirty="0" err="1">
                <a:solidFill>
                  <a:srgbClr val="FF0000"/>
                </a:solidFill>
              </a:rPr>
              <a:t>sel</a:t>
            </a:r>
            <a:r>
              <a:rPr lang="en-US" altLang="zh-CN" sz="1200" b="1" dirty="0">
                <a:solidFill>
                  <a:srgbClr val="FF0000"/>
                </a:solidFill>
              </a:rPr>
              <a:t>=0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工作；</a:t>
            </a:r>
            <a:r>
              <a:rPr lang="en-US" altLang="zh-CN" sz="1200" b="1" dirty="0" err="1"/>
              <a:t>sel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不工作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ld</a:t>
            </a:r>
            <a:r>
              <a:rPr lang="zh-CN" altLang="en-US" sz="1200" b="1" dirty="0"/>
              <a:t>：输出允许信号；</a:t>
            </a:r>
            <a:r>
              <a:rPr lang="en-US" altLang="zh-CN" sz="1200" b="1" dirty="0" err="1">
                <a:solidFill>
                  <a:srgbClr val="FF0000"/>
                </a:solidFill>
              </a:rPr>
              <a:t>ld</a:t>
            </a:r>
            <a:r>
              <a:rPr lang="en-US" altLang="zh-CN" sz="1200" b="1" dirty="0">
                <a:solidFill>
                  <a:srgbClr val="FF0000"/>
                </a:solidFill>
              </a:rPr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工作；</a:t>
            </a:r>
            <a:r>
              <a:rPr lang="en-US" altLang="zh-CN" sz="1200" b="1" dirty="0" err="1"/>
              <a:t>ld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；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不工作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clr</a:t>
            </a:r>
            <a:r>
              <a:rPr lang="zh-CN" altLang="en-US" sz="1200" b="1" dirty="0"/>
              <a:t>：清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信号；</a:t>
            </a:r>
            <a:r>
              <a:rPr lang="en-US" altLang="zh-CN" sz="1200" b="1" dirty="0" err="1"/>
              <a:t>clr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的内容清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；</a:t>
            </a:r>
            <a:r>
              <a:rPr lang="en-US" altLang="zh-CN" sz="1200" b="1" dirty="0" err="1">
                <a:solidFill>
                  <a:srgbClr val="FF0000"/>
                </a:solidFill>
              </a:rPr>
              <a:t>clr</a:t>
            </a:r>
            <a:r>
              <a:rPr lang="en-US" altLang="zh-CN" sz="1200" b="1" dirty="0">
                <a:solidFill>
                  <a:srgbClr val="FF0000"/>
                </a:solidFill>
              </a:rPr>
              <a:t>=0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内容不清</a:t>
            </a:r>
            <a:r>
              <a:rPr lang="en-US" altLang="zh-CN" sz="1200" b="1" dirty="0"/>
              <a:t>0</a:t>
            </a:r>
          </a:p>
          <a:p>
            <a:pPr lvl="3"/>
            <a:r>
              <a:rPr lang="zh-CN" altLang="en-US" sz="1200" b="1" dirty="0">
                <a:highlight>
                  <a:srgbClr val="FFFF00"/>
                </a:highlight>
              </a:rPr>
              <a:t>没有时钟信号</a:t>
            </a:r>
            <a:endParaRPr lang="en-US" altLang="zh-CN" sz="1200" b="1" dirty="0">
              <a:highlight>
                <a:srgbClr val="FFFF00"/>
              </a:highlight>
            </a:endParaRPr>
          </a:p>
          <a:p>
            <a:pPr lvl="3"/>
            <a:endParaRPr lang="en-US" altLang="zh-CN" b="1" dirty="0"/>
          </a:p>
          <a:p>
            <a:pPr lvl="1"/>
            <a:r>
              <a:rPr lang="zh-CN" altLang="en-US" sz="1400" b="1" dirty="0"/>
              <a:t>可以使用</a:t>
            </a:r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位计数器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提供地址，具体电路如下；异步模式的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只有读出操作，不能进行写入操作；具体实验步骤与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存储器类似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39E65-E60D-4383-907F-C0DFA2BB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647" y="3935961"/>
            <a:ext cx="7438706" cy="27578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D0358-721D-4193-A929-42AD1446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268" y="1543115"/>
            <a:ext cx="2565532" cy="108590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771A51-59AD-40E0-AF05-3B1422BD5733}"/>
              </a:ext>
            </a:extLst>
          </p:cNvPr>
          <p:cNvCxnSpPr>
            <a:cxnSpLocks/>
          </p:cNvCxnSpPr>
          <p:nvPr/>
        </p:nvCxnSpPr>
        <p:spPr>
          <a:xfrm>
            <a:off x="5054252" y="651353"/>
            <a:ext cx="5342351" cy="170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4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3ACF0F-7420-4BAB-B79B-59A0ADCC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7" y="1301544"/>
            <a:ext cx="10803992" cy="39092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DD3BAF-332F-4C19-8630-CD36F1CFD618}"/>
              </a:ext>
            </a:extLst>
          </p:cNvPr>
          <p:cNvSpPr txBox="1"/>
          <p:nvPr/>
        </p:nvSpPr>
        <p:spPr>
          <a:xfrm>
            <a:off x="4509370" y="3263030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C38733-0D96-4606-AB0A-66DE5465D79C}"/>
              </a:ext>
            </a:extLst>
          </p:cNvPr>
          <p:cNvSpPr txBox="1"/>
          <p:nvPr/>
        </p:nvSpPr>
        <p:spPr>
          <a:xfrm>
            <a:off x="7506443" y="3263030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32</a:t>
            </a:r>
            <a:r>
              <a:rPr lang="zh-CN" altLang="en-US" sz="1400" b="1" dirty="0">
                <a:solidFill>
                  <a:srgbClr val="FF0000"/>
                </a:solidFill>
              </a:rPr>
              <a:t>位数据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0529D1-CA7A-4711-8028-104DEEA40089}"/>
              </a:ext>
            </a:extLst>
          </p:cNvPr>
          <p:cNvSpPr txBox="1"/>
          <p:nvPr/>
        </p:nvSpPr>
        <p:spPr>
          <a:xfrm>
            <a:off x="4465529" y="5762066"/>
            <a:ext cx="3713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RAM</a:t>
            </a:r>
            <a:r>
              <a:rPr lang="zh-CN" altLang="en-US" sz="1800" b="1" dirty="0"/>
              <a:t>存储器组件（异步模式）电路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75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6AE83A4-B4E9-4544-BD59-942205DC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9080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RAM</a:t>
            </a:r>
            <a:r>
              <a:rPr lang="zh-CN" altLang="en-US" sz="2000" b="1" dirty="0"/>
              <a:t>存储器组件</a:t>
            </a:r>
            <a:r>
              <a:rPr lang="en-US" altLang="zh-CN" sz="2000" b="1" dirty="0"/>
              <a:t>-3</a:t>
            </a:r>
            <a:r>
              <a:rPr lang="zh-CN" altLang="en-US" sz="2000" b="1" dirty="0"/>
              <a:t>（分离模式）电路</a:t>
            </a:r>
            <a:r>
              <a:rPr lang="en-US" altLang="zh-CN" sz="2000" b="1" dirty="0"/>
              <a:t>-</a:t>
            </a:r>
            <a:r>
              <a:rPr lang="zh-CN" altLang="en-US" sz="2000" b="1" dirty="0">
                <a:highlight>
                  <a:srgbClr val="FFFF00"/>
                </a:highlight>
              </a:rPr>
              <a:t>有时钟，可读可写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种工作模式为：</a:t>
            </a:r>
            <a:r>
              <a:rPr lang="zh-CN" altLang="en-US" sz="1400" b="1" dirty="0">
                <a:solidFill>
                  <a:srgbClr val="FF0000"/>
                </a:solidFill>
              </a:rPr>
              <a:t>分离模式</a:t>
            </a:r>
            <a:r>
              <a:rPr lang="zh-CN" altLang="en-US" sz="1400" b="1" dirty="0"/>
              <a:t>，其输入、输出及控制端如下：</a:t>
            </a:r>
            <a:endParaRPr lang="en-US" altLang="zh-CN" sz="1400" b="1" dirty="0"/>
          </a:p>
          <a:p>
            <a:pPr lvl="2"/>
            <a:r>
              <a:rPr lang="zh-CN" altLang="en-US" sz="1200" b="1" dirty="0"/>
              <a:t>输入：地址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位），数据</a:t>
            </a:r>
            <a:r>
              <a:rPr lang="en-US" altLang="zh-CN" sz="1200" b="1" dirty="0"/>
              <a:t>Din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输出：数据</a:t>
            </a:r>
            <a:r>
              <a:rPr lang="en-US" altLang="zh-CN" sz="1200" b="1" dirty="0" err="1"/>
              <a:t>Dout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控制端：</a:t>
            </a:r>
            <a:endParaRPr lang="en-US" altLang="zh-CN" sz="1200" b="1" dirty="0"/>
          </a:p>
          <a:p>
            <a:pPr lvl="3"/>
            <a:r>
              <a:rPr lang="en-US" altLang="zh-CN" sz="1050" b="1" dirty="0" err="1"/>
              <a:t>sel</a:t>
            </a:r>
            <a:r>
              <a:rPr lang="zh-CN" altLang="en-US" sz="1050" b="1" dirty="0"/>
              <a:t>：片选信号；</a:t>
            </a:r>
            <a:r>
              <a:rPr lang="en-US" altLang="zh-CN" sz="1050" b="1" dirty="0" err="1">
                <a:solidFill>
                  <a:srgbClr val="FF0000"/>
                </a:solidFill>
              </a:rPr>
              <a:t>sel</a:t>
            </a:r>
            <a:r>
              <a:rPr lang="en-US" altLang="zh-CN" sz="1050" b="1" dirty="0">
                <a:solidFill>
                  <a:srgbClr val="FF0000"/>
                </a:solidFill>
              </a:rPr>
              <a:t>=0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工作；</a:t>
            </a:r>
            <a:r>
              <a:rPr lang="en-US" altLang="zh-CN" sz="1050" b="1" dirty="0" err="1"/>
              <a:t>sel</a:t>
            </a:r>
            <a:r>
              <a:rPr lang="en-US" altLang="zh-CN" sz="1050" b="1" dirty="0"/>
              <a:t>=1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不工作</a:t>
            </a:r>
            <a:endParaRPr lang="en-US" altLang="zh-CN" sz="1050" b="1" dirty="0"/>
          </a:p>
          <a:p>
            <a:pPr lvl="3"/>
            <a:r>
              <a:rPr lang="en-US" altLang="zh-CN" sz="1050" b="1" dirty="0" err="1"/>
              <a:t>ld</a:t>
            </a:r>
            <a:r>
              <a:rPr lang="zh-CN" altLang="en-US" sz="1050" b="1" dirty="0"/>
              <a:t>：输出允许信号；</a:t>
            </a:r>
            <a:r>
              <a:rPr lang="en-US" altLang="zh-CN" sz="1050" b="1" dirty="0" err="1">
                <a:solidFill>
                  <a:srgbClr val="FF0000"/>
                </a:solidFill>
              </a:rPr>
              <a:t>ld</a:t>
            </a:r>
            <a:r>
              <a:rPr lang="en-US" altLang="zh-CN" sz="1050" b="1" dirty="0">
                <a:solidFill>
                  <a:srgbClr val="FF0000"/>
                </a:solidFill>
              </a:rPr>
              <a:t>=1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工作；</a:t>
            </a:r>
            <a:r>
              <a:rPr lang="en-US" altLang="zh-CN" sz="1050" b="1" dirty="0" err="1"/>
              <a:t>ld</a:t>
            </a:r>
            <a:r>
              <a:rPr lang="en-US" altLang="zh-CN" sz="1050" b="1" dirty="0"/>
              <a:t>=0</a:t>
            </a:r>
            <a:r>
              <a:rPr lang="zh-CN" altLang="en-US" sz="1050" b="1" dirty="0"/>
              <a:t>；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不工作</a:t>
            </a:r>
            <a:endParaRPr lang="en-US" altLang="zh-CN" sz="1050" b="1" dirty="0"/>
          </a:p>
          <a:p>
            <a:pPr lvl="3"/>
            <a:r>
              <a:rPr lang="en-US" altLang="zh-CN" sz="1050" b="1" dirty="0" err="1"/>
              <a:t>clr</a:t>
            </a:r>
            <a:r>
              <a:rPr lang="zh-CN" altLang="en-US" sz="1050" b="1" dirty="0"/>
              <a:t>：清</a:t>
            </a:r>
            <a:r>
              <a:rPr lang="en-US" altLang="zh-CN" sz="1050" b="1" dirty="0"/>
              <a:t>0</a:t>
            </a:r>
            <a:r>
              <a:rPr lang="zh-CN" altLang="en-US" sz="1050" b="1" dirty="0"/>
              <a:t>信号；</a:t>
            </a:r>
            <a:r>
              <a:rPr lang="en-US" altLang="zh-CN" sz="1050" b="1" dirty="0" err="1"/>
              <a:t>clr</a:t>
            </a:r>
            <a:r>
              <a:rPr lang="en-US" altLang="zh-CN" sz="1050" b="1" dirty="0"/>
              <a:t>=1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的内容清</a:t>
            </a:r>
            <a:r>
              <a:rPr lang="en-US" altLang="zh-CN" sz="1050" b="1" dirty="0"/>
              <a:t>0</a:t>
            </a:r>
            <a:r>
              <a:rPr lang="zh-CN" altLang="en-US" sz="1050" b="1" dirty="0"/>
              <a:t>；</a:t>
            </a:r>
            <a:r>
              <a:rPr lang="en-US" altLang="zh-CN" sz="1050" b="1" dirty="0" err="1">
                <a:solidFill>
                  <a:srgbClr val="FF0000"/>
                </a:solidFill>
              </a:rPr>
              <a:t>clr</a:t>
            </a:r>
            <a:r>
              <a:rPr lang="en-US" altLang="zh-CN" sz="1050" b="1" dirty="0">
                <a:solidFill>
                  <a:srgbClr val="FF0000"/>
                </a:solidFill>
              </a:rPr>
              <a:t>=0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内容不清</a:t>
            </a:r>
            <a:r>
              <a:rPr lang="en-US" altLang="zh-CN" sz="1050" b="1" dirty="0"/>
              <a:t>0</a:t>
            </a:r>
          </a:p>
          <a:p>
            <a:pPr lvl="3"/>
            <a:r>
              <a:rPr lang="en-US" altLang="zh-CN" sz="1050" b="1" dirty="0"/>
              <a:t>str</a:t>
            </a:r>
            <a:r>
              <a:rPr lang="zh-CN" altLang="en-US" sz="1050" b="1" dirty="0"/>
              <a:t>：输入允许信号；</a:t>
            </a:r>
            <a:r>
              <a:rPr lang="en-US" altLang="zh-CN" sz="1050" b="1" dirty="0">
                <a:solidFill>
                  <a:srgbClr val="FF0000"/>
                </a:solidFill>
              </a:rPr>
              <a:t>str=1</a:t>
            </a:r>
            <a:r>
              <a:rPr lang="zh-CN" altLang="en-US" sz="1050" b="1" dirty="0"/>
              <a:t>，将</a:t>
            </a:r>
            <a:r>
              <a:rPr lang="en-US" altLang="zh-CN" sz="1050" b="1" dirty="0"/>
              <a:t>Din</a:t>
            </a:r>
            <a:r>
              <a:rPr lang="zh-CN" altLang="en-US" sz="1050" b="1" dirty="0"/>
              <a:t>的内容装入地址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的</a:t>
            </a:r>
            <a:r>
              <a:rPr lang="en-US" altLang="zh-CN" sz="1050" b="1" dirty="0"/>
              <a:t>RAM</a:t>
            </a:r>
            <a:r>
              <a:rPr lang="zh-CN" altLang="en-US" sz="1050" b="1" dirty="0"/>
              <a:t>单元；</a:t>
            </a:r>
            <a:r>
              <a:rPr lang="en-US" altLang="zh-CN" sz="1050" b="1" dirty="0">
                <a:solidFill>
                  <a:srgbClr val="FF0000"/>
                </a:solidFill>
              </a:rPr>
              <a:t>str=0</a:t>
            </a:r>
            <a:r>
              <a:rPr lang="zh-CN" altLang="en-US" sz="1050" b="1" dirty="0"/>
              <a:t>，不装入</a:t>
            </a:r>
            <a:endParaRPr lang="en-US" altLang="zh-CN" sz="1050" b="1" dirty="0"/>
          </a:p>
          <a:p>
            <a:pPr lvl="3"/>
            <a:r>
              <a:rPr lang="en-US" altLang="zh-CN" sz="1050" b="1" dirty="0" err="1">
                <a:highlight>
                  <a:srgbClr val="FFFF00"/>
                </a:highlight>
              </a:rPr>
              <a:t>clk</a:t>
            </a:r>
            <a:r>
              <a:rPr lang="zh-CN" altLang="en-US" sz="1050" b="1" dirty="0">
                <a:highlight>
                  <a:srgbClr val="FFFF00"/>
                </a:highlight>
              </a:rPr>
              <a:t>：时钟</a:t>
            </a:r>
            <a:endParaRPr lang="en-US" altLang="zh-CN" sz="8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可以使用</a:t>
            </a:r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位计数器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提供地址，具体电路如下；分离模式的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可以进行读写操作；</a:t>
            </a:r>
            <a:r>
              <a:rPr lang="en-US" altLang="zh-CN" sz="1400" b="1" dirty="0"/>
              <a:t>str=1</a:t>
            </a:r>
            <a:r>
              <a:rPr lang="zh-CN" altLang="en-US" sz="1400" b="1" dirty="0"/>
              <a:t>时，为写入操作；</a:t>
            </a:r>
            <a:r>
              <a:rPr lang="en-US" altLang="zh-CN" sz="1400" b="1" dirty="0"/>
              <a:t>str=0</a:t>
            </a:r>
            <a:r>
              <a:rPr lang="zh-CN" altLang="en-US" sz="1400" b="1" dirty="0"/>
              <a:t>时，为读出操作；具体实验步骤与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存储器类似</a:t>
            </a:r>
            <a:endParaRPr lang="en-US" altLang="zh-CN" sz="1400" b="1" dirty="0"/>
          </a:p>
          <a:p>
            <a:pPr lvl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0A1494-392A-433E-B49F-5D5FA1EE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097" y="1030778"/>
            <a:ext cx="3459568" cy="145216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12F1D7A-C71B-4853-BCD1-E61688C4F265}"/>
              </a:ext>
            </a:extLst>
          </p:cNvPr>
          <p:cNvCxnSpPr>
            <a:cxnSpLocks/>
          </p:cNvCxnSpPr>
          <p:nvPr/>
        </p:nvCxnSpPr>
        <p:spPr>
          <a:xfrm>
            <a:off x="5060515" y="651353"/>
            <a:ext cx="4327743" cy="1521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03E82E4-D65A-4BC2-AFF0-3BACB935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56" y="4242599"/>
            <a:ext cx="4550009" cy="2448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38B71E-0416-4E10-A1AE-92081B96C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5" y="4023214"/>
            <a:ext cx="5162218" cy="276332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FC441B9-B7A0-4C8C-932C-D2E482B36128}"/>
              </a:ext>
            </a:extLst>
          </p:cNvPr>
          <p:cNvCxnSpPr>
            <a:cxnSpLocks/>
          </p:cNvCxnSpPr>
          <p:nvPr/>
        </p:nvCxnSpPr>
        <p:spPr>
          <a:xfrm flipH="1">
            <a:off x="3087666" y="2843408"/>
            <a:ext cx="795402" cy="2141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01EF52F-479C-451C-A650-F2DE9D75D115}"/>
              </a:ext>
            </a:extLst>
          </p:cNvPr>
          <p:cNvCxnSpPr>
            <a:cxnSpLocks/>
          </p:cNvCxnSpPr>
          <p:nvPr/>
        </p:nvCxnSpPr>
        <p:spPr>
          <a:xfrm>
            <a:off x="6625656" y="2843408"/>
            <a:ext cx="2024271" cy="2273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5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7AD0E0-C925-409F-86FD-3E592999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1" y="601699"/>
            <a:ext cx="10912892" cy="56112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681A94-A644-4BEC-95E8-AECCCB7F2D25}"/>
              </a:ext>
            </a:extLst>
          </p:cNvPr>
          <p:cNvSpPr txBox="1"/>
          <p:nvPr/>
        </p:nvSpPr>
        <p:spPr>
          <a:xfrm>
            <a:off x="4579796" y="204800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</a:rPr>
              <a:t>位地址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D5A4A0-A2FE-42F7-A264-42FB46C49E38}"/>
              </a:ext>
            </a:extLst>
          </p:cNvPr>
          <p:cNvSpPr txBox="1"/>
          <p:nvPr/>
        </p:nvSpPr>
        <p:spPr>
          <a:xfrm>
            <a:off x="7280976" y="2054268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32</a:t>
            </a:r>
            <a:r>
              <a:rPr lang="zh-CN" altLang="en-US" sz="1200" b="1" dirty="0">
                <a:solidFill>
                  <a:srgbClr val="FF0000"/>
                </a:solidFill>
              </a:rPr>
              <a:t>位读出数据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8DF426-06C5-40EE-A772-32CF81682902}"/>
              </a:ext>
            </a:extLst>
          </p:cNvPr>
          <p:cNvSpPr txBox="1"/>
          <p:nvPr/>
        </p:nvSpPr>
        <p:spPr>
          <a:xfrm>
            <a:off x="4283080" y="2369508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32</a:t>
            </a:r>
            <a:r>
              <a:rPr lang="zh-CN" altLang="en-US" sz="1200" b="1" dirty="0">
                <a:solidFill>
                  <a:srgbClr val="FF0000"/>
                </a:solidFill>
              </a:rPr>
              <a:t>位写入数据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7C7E9-1062-4FFD-B8A8-A0291BD467B5}"/>
              </a:ext>
            </a:extLst>
          </p:cNvPr>
          <p:cNvSpPr txBox="1"/>
          <p:nvPr/>
        </p:nvSpPr>
        <p:spPr>
          <a:xfrm>
            <a:off x="4465529" y="5762066"/>
            <a:ext cx="3713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RAM</a:t>
            </a:r>
            <a:r>
              <a:rPr lang="zh-CN" altLang="en-US" sz="1800" b="1" dirty="0"/>
              <a:t>存储器组件（分离模式）电路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52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AE2CD-C5F5-4F5E-9068-0DD9C4C4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17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请同学们对上述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种存储器进行读写操作：</a:t>
            </a:r>
            <a:endParaRPr lang="en-US" altLang="zh-CN" sz="1800" b="1" dirty="0"/>
          </a:p>
          <a:p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ROM</a:t>
            </a:r>
            <a:r>
              <a:rPr lang="zh-CN" altLang="en-US" sz="1600" b="1" dirty="0"/>
              <a:t>存储器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RAM</a:t>
            </a:r>
            <a:r>
              <a:rPr lang="zh-CN" altLang="en-US" sz="1600" b="1" dirty="0"/>
              <a:t>存储器</a:t>
            </a:r>
            <a:r>
              <a:rPr lang="en-US" altLang="zh-CN" sz="1600" b="1" dirty="0"/>
              <a:t>-1</a:t>
            </a:r>
            <a:r>
              <a:rPr lang="zh-CN" altLang="en-US" sz="1600" b="1" dirty="0"/>
              <a:t>（同步模式）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RAM</a:t>
            </a:r>
            <a:r>
              <a:rPr lang="zh-CN" altLang="en-US" sz="1600" b="1" dirty="0"/>
              <a:t>存储器</a:t>
            </a:r>
            <a:r>
              <a:rPr lang="en-US" altLang="zh-CN" sz="1600" b="1" dirty="0"/>
              <a:t>-2</a:t>
            </a:r>
            <a:r>
              <a:rPr lang="zh-CN" altLang="en-US" sz="1600" b="1" dirty="0"/>
              <a:t>（异步模式）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RAM</a:t>
            </a:r>
            <a:r>
              <a:rPr lang="zh-CN" altLang="en-US" sz="1600" b="1" dirty="0"/>
              <a:t>存储器</a:t>
            </a:r>
            <a:r>
              <a:rPr lang="en-US" altLang="zh-CN" sz="1600" b="1" dirty="0"/>
              <a:t>-3</a:t>
            </a:r>
            <a:r>
              <a:rPr lang="zh-CN" altLang="en-US" sz="1600" b="1" dirty="0"/>
              <a:t>（分离模式）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包括：将文本文件中的内容装入到存储器中，将存储器中的内容保存到文本文件中，对</a:t>
            </a:r>
            <a:r>
              <a:rPr lang="en-US" altLang="zh-CN" sz="1800" b="1" dirty="0"/>
              <a:t>ROM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RAM-1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RAM-2</a:t>
            </a:r>
            <a:r>
              <a:rPr lang="zh-CN" altLang="en-US" sz="1800" b="1" dirty="0"/>
              <a:t>进行读操作，对</a:t>
            </a:r>
            <a:r>
              <a:rPr lang="en-US" altLang="zh-CN" sz="1800" b="1" dirty="0"/>
              <a:t>RAM-3</a:t>
            </a:r>
            <a:r>
              <a:rPr lang="zh-CN" altLang="en-US" sz="1800" b="1" dirty="0"/>
              <a:t>进行读写操作</a:t>
            </a:r>
            <a:endParaRPr lang="en-US" altLang="zh-CN" sz="2000" b="1" dirty="0"/>
          </a:p>
          <a:p>
            <a:endParaRPr lang="zh-CN" altLang="en-US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79D291-5740-49DB-978D-6C4FD5B3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09" y="395401"/>
            <a:ext cx="2431669" cy="391388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BB73262-9AC3-4E6B-96E0-43A35411952F}"/>
              </a:ext>
            </a:extLst>
          </p:cNvPr>
          <p:cNvCxnSpPr>
            <a:cxnSpLocks/>
          </p:cNvCxnSpPr>
          <p:nvPr/>
        </p:nvCxnSpPr>
        <p:spPr>
          <a:xfrm flipV="1">
            <a:off x="2924827" y="1271392"/>
            <a:ext cx="5837129" cy="1080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947A311-BA2E-4992-AB6F-E636382F7E6F}"/>
              </a:ext>
            </a:extLst>
          </p:cNvPr>
          <p:cNvCxnSpPr>
            <a:cxnSpLocks/>
          </p:cNvCxnSpPr>
          <p:nvPr/>
        </p:nvCxnSpPr>
        <p:spPr>
          <a:xfrm flipV="1">
            <a:off x="4247779" y="2104373"/>
            <a:ext cx="4664489" cy="828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38746F-D434-4289-B279-35B14E667420}"/>
              </a:ext>
            </a:extLst>
          </p:cNvPr>
          <p:cNvCxnSpPr>
            <a:cxnSpLocks/>
          </p:cNvCxnSpPr>
          <p:nvPr/>
        </p:nvCxnSpPr>
        <p:spPr>
          <a:xfrm flipV="1">
            <a:off x="4247779" y="2902514"/>
            <a:ext cx="4664489" cy="615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A15252-04BA-48E0-8A99-EBC412FD780D}"/>
              </a:ext>
            </a:extLst>
          </p:cNvPr>
          <p:cNvCxnSpPr>
            <a:cxnSpLocks/>
          </p:cNvCxnSpPr>
          <p:nvPr/>
        </p:nvCxnSpPr>
        <p:spPr>
          <a:xfrm flipV="1">
            <a:off x="4167005" y="3826701"/>
            <a:ext cx="4814157" cy="252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63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MIPS RAM </a:t>
            </a:r>
            <a:r>
              <a:rPr lang="zh-CN" altLang="en-US" b="1" dirty="0"/>
              <a:t>存储器实验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MIPS RAM </a:t>
            </a:r>
            <a:r>
              <a:rPr lang="zh-CN" altLang="en-US" sz="2000" b="1" dirty="0"/>
              <a:t>存储器电路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600" b="1" dirty="0"/>
              <a:t>主存通常是</a:t>
            </a:r>
            <a:r>
              <a:rPr lang="zh-CN" altLang="en-US" sz="1600" b="1" dirty="0">
                <a:solidFill>
                  <a:srgbClr val="FF0000"/>
                </a:solidFill>
              </a:rPr>
              <a:t>按字节进行编址</a:t>
            </a:r>
            <a:r>
              <a:rPr lang="zh-CN" altLang="en-US" sz="1600" b="1" dirty="0"/>
              <a:t>；当存储器的数据宽度为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位时，主存可以按字节访问、按半字访问、按字访问：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按</a:t>
            </a:r>
            <a:r>
              <a:rPr lang="zh-CN" altLang="en-US" sz="1300" b="1" dirty="0">
                <a:solidFill>
                  <a:srgbClr val="FF0000"/>
                </a:solidFill>
              </a:rPr>
              <a:t>字节访问</a:t>
            </a:r>
            <a:r>
              <a:rPr lang="zh-CN" altLang="en-US" sz="1300" b="1" dirty="0"/>
              <a:t>时，主存的地址为：</a:t>
            </a:r>
            <a:r>
              <a:rPr lang="en-US" altLang="zh-CN" sz="1300" b="1" dirty="0"/>
              <a:t>0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1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3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4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6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7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8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……</a:t>
            </a:r>
            <a:r>
              <a:rPr lang="zh-CN" altLang="en-US" sz="1300" b="1" dirty="0"/>
              <a:t>；得到的数据为</a:t>
            </a:r>
            <a:r>
              <a:rPr lang="en-US" altLang="zh-CN" sz="1300" b="1" dirty="0"/>
              <a:t>8</a:t>
            </a:r>
            <a:r>
              <a:rPr lang="zh-CN" altLang="en-US" sz="1300" b="1" dirty="0"/>
              <a:t>位（字节）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按</a:t>
            </a:r>
            <a:r>
              <a:rPr lang="zh-CN" altLang="en-US" sz="1300" b="1" dirty="0">
                <a:solidFill>
                  <a:srgbClr val="FF0000"/>
                </a:solidFill>
              </a:rPr>
              <a:t>半字访问</a:t>
            </a:r>
            <a:r>
              <a:rPr lang="zh-CN" altLang="en-US" sz="1300" b="1" dirty="0"/>
              <a:t>时，主存的地址为：</a:t>
            </a:r>
            <a:r>
              <a:rPr lang="en-US" altLang="zh-CN" sz="1300" b="1" dirty="0"/>
              <a:t>0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4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6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8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……</a:t>
            </a:r>
            <a:r>
              <a:rPr lang="zh-CN" altLang="en-US" sz="1300" b="1" dirty="0"/>
              <a:t>；得到的数据为</a:t>
            </a:r>
            <a:r>
              <a:rPr lang="en-US" altLang="zh-CN" sz="1300" b="1" dirty="0"/>
              <a:t>16</a:t>
            </a:r>
            <a:r>
              <a:rPr lang="zh-CN" altLang="en-US" sz="1300" b="1" dirty="0"/>
              <a:t>位（半字）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按</a:t>
            </a:r>
            <a:r>
              <a:rPr lang="zh-CN" altLang="en-US" sz="1300" b="1" dirty="0">
                <a:solidFill>
                  <a:srgbClr val="FF0000"/>
                </a:solidFill>
              </a:rPr>
              <a:t>字访问</a:t>
            </a:r>
            <a:r>
              <a:rPr lang="zh-CN" altLang="en-US" sz="1300" b="1" dirty="0"/>
              <a:t>时，主存的地址为：</a:t>
            </a:r>
            <a:r>
              <a:rPr lang="en-US" altLang="zh-CN" sz="1300" b="1" dirty="0"/>
              <a:t>0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4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8</a:t>
            </a:r>
            <a:r>
              <a:rPr lang="zh-CN" altLang="en-US" sz="1300" b="1" dirty="0"/>
              <a:t>、</a:t>
            </a:r>
            <a:r>
              <a:rPr lang="en-US" altLang="zh-CN" sz="1300" b="1" dirty="0"/>
              <a:t>……</a:t>
            </a:r>
            <a:r>
              <a:rPr lang="zh-CN" altLang="en-US" sz="1300" b="1" dirty="0"/>
              <a:t>；得到的数据为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位（字）</a:t>
            </a:r>
            <a:endParaRPr lang="en-US" altLang="zh-CN" sz="1300" b="1" dirty="0"/>
          </a:p>
          <a:p>
            <a:pPr lvl="1"/>
            <a:endParaRPr lang="en-US" altLang="zh-CN" sz="1300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1DEA343-1B91-4159-9FE4-E5AA8F729C68}"/>
              </a:ext>
            </a:extLst>
          </p:cNvPr>
          <p:cNvGrpSpPr/>
          <p:nvPr/>
        </p:nvGrpSpPr>
        <p:grpSpPr>
          <a:xfrm>
            <a:off x="4275551" y="4503106"/>
            <a:ext cx="2133600" cy="2135688"/>
            <a:chOff x="4275551" y="4139852"/>
            <a:chExt cx="2133600" cy="213568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5903A14-91BE-4EB1-9BC2-54C7E61EF550}"/>
                </a:ext>
              </a:extLst>
            </p:cNvPr>
            <p:cNvGrpSpPr/>
            <p:nvPr/>
          </p:nvGrpSpPr>
          <p:grpSpPr>
            <a:xfrm>
              <a:off x="4718137" y="4139852"/>
              <a:ext cx="1691014" cy="2135688"/>
              <a:chOff x="4718137" y="4139852"/>
              <a:chExt cx="1691014" cy="2135688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D766355D-ED25-4011-8F61-7C338635D638}"/>
                  </a:ext>
                </a:extLst>
              </p:cNvPr>
              <p:cNvCxnSpPr/>
              <p:nvPr/>
            </p:nvCxnSpPr>
            <p:spPr>
              <a:xfrm>
                <a:off x="4722312" y="4139852"/>
                <a:ext cx="0" cy="21356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5046CE0E-8A87-4823-A585-54792C97DB34}"/>
                  </a:ext>
                </a:extLst>
              </p:cNvPr>
              <p:cNvCxnSpPr/>
              <p:nvPr/>
            </p:nvCxnSpPr>
            <p:spPr>
              <a:xfrm>
                <a:off x="6396624" y="4139852"/>
                <a:ext cx="0" cy="21356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D9006F41-1890-40F3-9221-0B0ECB8CF6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2312" y="4436302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DD7F716-4668-4E18-A80B-D50FE8BD1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18137" y="4688910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67F8E5E-AF17-41FC-94E7-3B7F00DEF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6488" y="4941518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C6F7F47-0E79-4826-9EC6-46D21E6960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0663" y="5189950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AD8AB5E-FE3C-4B3D-94E7-E8093A2C5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6488" y="5442558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0F194EE-CEF2-4BE9-B107-2CC4C689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4839" y="5695166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20F3901-9688-4D23-ADEF-886FBE0DB91D}"/>
                  </a:ext>
                </a:extLst>
              </p:cNvPr>
              <p:cNvSpPr txBox="1"/>
              <p:nvPr/>
            </p:nvSpPr>
            <p:spPr>
              <a:xfrm>
                <a:off x="4834583" y="4420975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8467B61-08AF-4DD6-9BF8-286A3CA9E1F9}"/>
                  </a:ext>
                </a:extLst>
              </p:cNvPr>
              <p:cNvSpPr txBox="1"/>
              <p:nvPr/>
            </p:nvSpPr>
            <p:spPr>
              <a:xfrm>
                <a:off x="4842934" y="4679846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3F7945-B4F9-4840-965D-53480E9B3C5C}"/>
                  </a:ext>
                </a:extLst>
              </p:cNvPr>
              <p:cNvSpPr txBox="1"/>
              <p:nvPr/>
            </p:nvSpPr>
            <p:spPr>
              <a:xfrm>
                <a:off x="4842934" y="4930366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B8D267-B6BA-410D-82F1-1AA20716A869}"/>
                  </a:ext>
                </a:extLst>
              </p:cNvPr>
              <p:cNvSpPr txBox="1"/>
              <p:nvPr/>
            </p:nvSpPr>
            <p:spPr>
              <a:xfrm>
                <a:off x="4851285" y="5189237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3756F62-5FD9-43D4-BE3A-2A4E673D9458}"/>
                  </a:ext>
                </a:extLst>
              </p:cNvPr>
              <p:cNvSpPr txBox="1"/>
              <p:nvPr/>
            </p:nvSpPr>
            <p:spPr>
              <a:xfrm>
                <a:off x="4874249" y="5431406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3EF8922-46B9-4E18-8702-25CF77161207}"/>
                  </a:ext>
                </a:extLst>
              </p:cNvPr>
              <p:cNvSpPr txBox="1"/>
              <p:nvPr/>
            </p:nvSpPr>
            <p:spPr>
              <a:xfrm>
                <a:off x="4882600" y="5690277"/>
                <a:ext cx="1441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XX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r>
                  <a:rPr lang="en-US" altLang="zh-CN" sz="1200" b="1" dirty="0"/>
                  <a:t>    </a:t>
                </a:r>
                <a:r>
                  <a:rPr lang="en-US" altLang="zh-CN" sz="1200" b="1" dirty="0" err="1"/>
                  <a:t>XX</a:t>
                </a:r>
                <a:endParaRPr lang="zh-CN" altLang="en-US" sz="1200" b="1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FB19215-00DF-4578-B042-D8B1072DF1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4839" y="5964475"/>
                <a:ext cx="16743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5FBA52E-1CE5-4BCE-A0D6-698717F1770A}"/>
                </a:ext>
              </a:extLst>
            </p:cNvPr>
            <p:cNvSpPr txBox="1"/>
            <p:nvPr/>
          </p:nvSpPr>
          <p:spPr>
            <a:xfrm>
              <a:off x="4365320" y="441542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0</a:t>
              </a:r>
              <a:endParaRPr lang="zh-CN" altLang="en-US" sz="1400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8D3887-2065-452A-801A-3D3B681457CE}"/>
                </a:ext>
              </a:extLst>
            </p:cNvPr>
            <p:cNvSpPr txBox="1"/>
            <p:nvPr/>
          </p:nvSpPr>
          <p:spPr>
            <a:xfrm>
              <a:off x="4367408" y="46742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4</a:t>
              </a:r>
              <a:endParaRPr lang="zh-CN" altLang="en-US" sz="1400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059C796-B5E1-458C-A911-2B837DFB2D72}"/>
                </a:ext>
              </a:extLst>
            </p:cNvPr>
            <p:cNvSpPr txBox="1"/>
            <p:nvPr/>
          </p:nvSpPr>
          <p:spPr>
            <a:xfrm>
              <a:off x="4373671" y="49185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8</a:t>
              </a:r>
              <a:endParaRPr lang="zh-CN" altLang="en-US" sz="1400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B2410DD-79B4-4158-8473-0B342A711840}"/>
                </a:ext>
              </a:extLst>
            </p:cNvPr>
            <p:cNvSpPr txBox="1"/>
            <p:nvPr/>
          </p:nvSpPr>
          <p:spPr>
            <a:xfrm>
              <a:off x="4275551" y="517742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12</a:t>
              </a:r>
              <a:endParaRPr lang="zh-CN" altLang="en-US" sz="1400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9716436-C4BA-4366-8086-7F7FBF3BDDE9}"/>
                </a:ext>
              </a:extLst>
            </p:cNvPr>
            <p:cNvSpPr txBox="1"/>
            <p:nvPr/>
          </p:nvSpPr>
          <p:spPr>
            <a:xfrm>
              <a:off x="4275551" y="544047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16</a:t>
              </a:r>
              <a:endParaRPr lang="zh-CN" altLang="en-US" sz="14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6BB1AA-A499-4ACC-B4C7-CCD87D50CC53}"/>
                </a:ext>
              </a:extLst>
            </p:cNvPr>
            <p:cNvSpPr txBox="1"/>
            <p:nvPr/>
          </p:nvSpPr>
          <p:spPr>
            <a:xfrm>
              <a:off x="4277639" y="569934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20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97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502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sz="1600" b="1" dirty="0"/>
              <a:t>Logisim</a:t>
            </a:r>
            <a:r>
              <a:rPr lang="zh-CN" altLang="en-US" sz="1600" b="1" dirty="0"/>
              <a:t>的存储器数据宽度是固定的，因此需要增加有关辅助电路，才能构成一个</a:t>
            </a:r>
            <a:r>
              <a:rPr lang="en-US" altLang="zh-CN" sz="1600" b="1" dirty="0">
                <a:solidFill>
                  <a:srgbClr val="FF0000"/>
                </a:solidFill>
              </a:rPr>
              <a:t>MIPS RAM</a:t>
            </a:r>
            <a:r>
              <a:rPr lang="zh-CN" altLang="en-US" sz="1600" b="1" dirty="0">
                <a:solidFill>
                  <a:srgbClr val="FF0000"/>
                </a:solidFill>
              </a:rPr>
              <a:t>存储器</a:t>
            </a:r>
            <a:r>
              <a:rPr lang="zh-CN" altLang="en-US" sz="1600" b="1" dirty="0"/>
              <a:t>（该存储器将用于采用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指令系统的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），使其能满足按字节、半字、字进行访问；本实验的</a:t>
            </a:r>
            <a:r>
              <a:rPr lang="en-US" altLang="zh-CN" sz="1600" b="1" dirty="0"/>
              <a:t>MIPS RAM</a:t>
            </a:r>
            <a:r>
              <a:rPr lang="zh-CN" altLang="en-US" sz="1600" b="1" dirty="0"/>
              <a:t>存储器的容量为</a:t>
            </a:r>
            <a:r>
              <a:rPr lang="en-US" altLang="zh-CN" sz="1600" b="1" dirty="0">
                <a:solidFill>
                  <a:srgbClr val="FF0000"/>
                </a:solidFill>
              </a:rPr>
              <a:t>4KB</a:t>
            </a:r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MIPS RAM</a:t>
            </a:r>
            <a:r>
              <a:rPr lang="zh-CN" altLang="en-US" sz="1600" b="1" dirty="0"/>
              <a:t>存储器电路的输入、输出和控制信号：</a:t>
            </a:r>
            <a:endParaRPr lang="en-US" altLang="zh-CN" sz="1300" b="1" dirty="0"/>
          </a:p>
          <a:p>
            <a:pPr lvl="2"/>
            <a:r>
              <a:rPr lang="zh-CN" altLang="en-US" sz="1400" b="1" dirty="0"/>
              <a:t>输入：</a:t>
            </a:r>
            <a:endParaRPr lang="en-US" altLang="zh-CN" sz="1400" b="1" dirty="0"/>
          </a:p>
          <a:p>
            <a:pPr lvl="3"/>
            <a:r>
              <a:rPr lang="en-US" altLang="zh-CN" sz="1200" b="1" dirty="0"/>
              <a:t>A</a:t>
            </a:r>
            <a:r>
              <a:rPr lang="zh-CN" altLang="en-US" sz="1200" b="1" dirty="0"/>
              <a:t>（字节地址）：主存的地址，</a:t>
            </a:r>
            <a:r>
              <a:rPr lang="en-US" altLang="zh-CN" sz="1200" b="1" dirty="0"/>
              <a:t>12</a:t>
            </a:r>
            <a:r>
              <a:rPr lang="zh-CN" altLang="en-US" sz="1200" b="1" dirty="0"/>
              <a:t>位，按字节进行编址</a:t>
            </a:r>
            <a:endParaRPr lang="en-US" altLang="zh-CN" sz="1200" b="1" dirty="0"/>
          </a:p>
          <a:p>
            <a:pPr lvl="3"/>
            <a:r>
              <a:rPr lang="en-US" altLang="zh-CN" sz="1200" b="1" dirty="0"/>
              <a:t>Din</a:t>
            </a:r>
            <a:r>
              <a:rPr lang="zh-CN" altLang="en-US" sz="1200" b="1" dirty="0"/>
              <a:t>：写入数据，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位；如果是写入半字，则放在低</a:t>
            </a:r>
            <a:r>
              <a:rPr lang="en-US" altLang="zh-CN" sz="1200" b="1" dirty="0"/>
              <a:t>16</a:t>
            </a:r>
            <a:r>
              <a:rPr lang="zh-CN" altLang="en-US" sz="1200" b="1" dirty="0"/>
              <a:t>位；如果是写入字节，则放在最低的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输出：</a:t>
            </a:r>
            <a:r>
              <a:rPr lang="en-US" altLang="zh-CN" sz="1400" b="1" dirty="0"/>
              <a:t> </a:t>
            </a:r>
          </a:p>
          <a:p>
            <a:pPr lvl="3"/>
            <a:r>
              <a:rPr lang="en-US" altLang="zh-CN" sz="1200" b="1" dirty="0" err="1"/>
              <a:t>Dout</a:t>
            </a:r>
            <a:r>
              <a:rPr lang="zh-CN" altLang="en-US" sz="1200" b="1" dirty="0"/>
              <a:t>： 读出数据，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位；如果是读出半字，则位于低</a:t>
            </a:r>
            <a:r>
              <a:rPr lang="en-US" altLang="zh-CN" sz="1200" b="1" dirty="0"/>
              <a:t>16</a:t>
            </a:r>
            <a:r>
              <a:rPr lang="zh-CN" altLang="en-US" sz="1200" b="1" dirty="0"/>
              <a:t>位；如果是读出字节，则位于最低的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控制信号：</a:t>
            </a:r>
            <a:endParaRPr lang="en-US" altLang="zh-CN" sz="1400" b="1" dirty="0"/>
          </a:p>
          <a:p>
            <a:pPr lvl="3"/>
            <a:r>
              <a:rPr lang="en-US" altLang="zh-CN" sz="1200" b="1" dirty="0"/>
              <a:t>WE</a:t>
            </a:r>
            <a:r>
              <a:rPr lang="zh-CN" altLang="en-US" sz="1200" b="1" dirty="0"/>
              <a:t>：读写控制信号；</a:t>
            </a:r>
            <a:r>
              <a:rPr lang="en-US" altLang="zh-CN" sz="1200" b="1" dirty="0"/>
              <a:t>WE=1</a:t>
            </a:r>
            <a:r>
              <a:rPr lang="zh-CN" altLang="en-US" sz="1200" b="1" dirty="0"/>
              <a:t>，写入；</a:t>
            </a:r>
            <a:r>
              <a:rPr lang="en-US" altLang="zh-CN" sz="1200" b="1" dirty="0"/>
              <a:t>WE=0</a:t>
            </a:r>
            <a:r>
              <a:rPr lang="zh-CN" altLang="en-US" sz="1200" b="1" dirty="0"/>
              <a:t>，读出</a:t>
            </a:r>
            <a:endParaRPr lang="en-US" altLang="zh-CN" sz="1200" b="1" dirty="0"/>
          </a:p>
          <a:p>
            <a:pPr lvl="3"/>
            <a:r>
              <a:rPr lang="en-US" altLang="zh-CN" sz="1200" b="1" dirty="0"/>
              <a:t>Mode</a:t>
            </a:r>
            <a:r>
              <a:rPr lang="zh-CN" altLang="en-US" sz="1200" b="1" dirty="0"/>
              <a:t>：访问模式，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位；</a:t>
            </a:r>
            <a:r>
              <a:rPr lang="en-US" altLang="zh-CN" sz="1200" b="1" dirty="0"/>
              <a:t>Mode=01</a:t>
            </a:r>
            <a:r>
              <a:rPr lang="zh-CN" altLang="en-US" sz="1200" b="1" dirty="0"/>
              <a:t>，按字节访问；</a:t>
            </a:r>
            <a:r>
              <a:rPr lang="en-US" altLang="zh-CN" sz="1200" b="1" dirty="0"/>
              <a:t>Mode=10</a:t>
            </a:r>
            <a:r>
              <a:rPr lang="zh-CN" altLang="en-US" sz="1200" b="1" dirty="0"/>
              <a:t>，按半字访问；</a:t>
            </a:r>
            <a:r>
              <a:rPr lang="en-US" altLang="zh-CN" sz="1200" b="1" dirty="0"/>
              <a:t>Mode=00</a:t>
            </a:r>
            <a:r>
              <a:rPr lang="zh-CN" altLang="en-US" sz="1200" b="1" dirty="0"/>
              <a:t>，按字访问</a:t>
            </a:r>
            <a:endParaRPr lang="en-US" altLang="zh-CN" sz="1200" b="1" dirty="0"/>
          </a:p>
          <a:p>
            <a:pPr lvl="3"/>
            <a:r>
              <a:rPr lang="en-US" altLang="zh-CN" sz="1200" b="1" dirty="0"/>
              <a:t>CLK</a:t>
            </a:r>
            <a:r>
              <a:rPr lang="zh-CN" altLang="en-US" sz="1200" b="1" dirty="0"/>
              <a:t>：时钟信号</a:t>
            </a:r>
            <a:endParaRPr lang="en-US" altLang="zh-CN" sz="12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088526-5191-4022-B1A0-C13BF4E5E594}"/>
              </a:ext>
            </a:extLst>
          </p:cNvPr>
          <p:cNvSpPr txBox="1"/>
          <p:nvPr/>
        </p:nvSpPr>
        <p:spPr>
          <a:xfrm>
            <a:off x="8702902" y="4778728"/>
            <a:ext cx="2902461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Mode=01</a:t>
            </a:r>
            <a:r>
              <a:rPr lang="zh-CN" altLang="en-US" sz="1200" b="1" dirty="0"/>
              <a:t>，按字节访问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Mode=10</a:t>
            </a:r>
            <a:r>
              <a:rPr lang="zh-CN" altLang="en-US" sz="1200" b="1" dirty="0"/>
              <a:t>，按半字访问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Mode=00</a:t>
            </a:r>
            <a:r>
              <a:rPr lang="zh-CN" altLang="en-US" sz="1200" b="1" dirty="0"/>
              <a:t>，按字访问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Mode=11</a:t>
            </a:r>
            <a:r>
              <a:rPr lang="zh-CN" altLang="en-US" sz="1200" b="1" dirty="0"/>
              <a:t>，无效访问（存储器不工作）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7378EB-77C7-4131-BBF4-96F7929DF43C}"/>
              </a:ext>
            </a:extLst>
          </p:cNvPr>
          <p:cNvSpPr txBox="1"/>
          <p:nvPr/>
        </p:nvSpPr>
        <p:spPr>
          <a:xfrm>
            <a:off x="3144033" y="6314788"/>
            <a:ext cx="3895594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MIPS RAM</a:t>
            </a:r>
            <a:r>
              <a:rPr lang="zh-CN" altLang="en-US" sz="1400" b="1" dirty="0"/>
              <a:t>存储器电路的输入、输出和控制信号</a:t>
            </a:r>
            <a:endParaRPr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D61614-D306-4596-B8FB-AE84A8BD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30" y="4576029"/>
            <a:ext cx="5753396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4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FA1E8A-F09B-4B6D-A849-04CE5CC9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025"/>
            <a:ext cx="12192000" cy="566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8856C-BF22-40C4-85AF-85310CF9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87" y="170614"/>
            <a:ext cx="3867349" cy="20575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64655A-A25C-40FB-BFBA-7ACC770F9B03}"/>
              </a:ext>
            </a:extLst>
          </p:cNvPr>
          <p:cNvSpPr txBox="1"/>
          <p:nvPr/>
        </p:nvSpPr>
        <p:spPr>
          <a:xfrm>
            <a:off x="4410009" y="5601747"/>
            <a:ext cx="1075936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Din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32</a:t>
            </a:r>
            <a:r>
              <a:rPr lang="zh-CN" altLang="en-US" sz="800" b="1" dirty="0"/>
              <a:t>位）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2E6928-9817-43EA-B52E-E6842DDD97F3}"/>
              </a:ext>
            </a:extLst>
          </p:cNvPr>
          <p:cNvSpPr txBox="1"/>
          <p:nvPr/>
        </p:nvSpPr>
        <p:spPr>
          <a:xfrm>
            <a:off x="10707298" y="1775312"/>
            <a:ext cx="1130438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Mode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2</a:t>
            </a:r>
            <a:r>
              <a:rPr lang="zh-CN" altLang="en-US" sz="800" b="1" dirty="0"/>
              <a:t>位）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997AF3-121B-4875-9036-0968EC152122}"/>
              </a:ext>
            </a:extLst>
          </p:cNvPr>
          <p:cNvSpPr txBox="1"/>
          <p:nvPr/>
        </p:nvSpPr>
        <p:spPr>
          <a:xfrm>
            <a:off x="44595" y="1022728"/>
            <a:ext cx="644728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WE</a:t>
            </a:r>
            <a:endParaRPr lang="zh-CN" altLang="en-US" sz="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9F9BCE-57AB-40A2-BBE8-D40455943E1C}"/>
              </a:ext>
            </a:extLst>
          </p:cNvPr>
          <p:cNvSpPr txBox="1"/>
          <p:nvPr/>
        </p:nvSpPr>
        <p:spPr>
          <a:xfrm>
            <a:off x="44595" y="4304248"/>
            <a:ext cx="668773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CLK</a:t>
            </a:r>
            <a:endParaRPr lang="zh-CN" altLang="en-US" sz="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19A95F-9D32-4E45-8B69-8778B129D5BE}"/>
              </a:ext>
            </a:extLst>
          </p:cNvPr>
          <p:cNvSpPr txBox="1"/>
          <p:nvPr/>
        </p:nvSpPr>
        <p:spPr>
          <a:xfrm>
            <a:off x="8343521" y="2654531"/>
            <a:ext cx="1146468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输出：</a:t>
            </a:r>
            <a:r>
              <a:rPr lang="en-US" altLang="zh-CN" sz="800" b="1" dirty="0" err="1"/>
              <a:t>Dout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32</a:t>
            </a:r>
            <a:r>
              <a:rPr lang="zh-CN" altLang="en-US" sz="800" b="1" dirty="0"/>
              <a:t>位）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C07B54-306D-4C23-8919-9CFA1A608773}"/>
              </a:ext>
            </a:extLst>
          </p:cNvPr>
          <p:cNvSpPr txBox="1"/>
          <p:nvPr/>
        </p:nvSpPr>
        <p:spPr>
          <a:xfrm>
            <a:off x="7778302" y="3574881"/>
            <a:ext cx="1130438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Mode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2</a:t>
            </a:r>
            <a:r>
              <a:rPr lang="zh-CN" altLang="en-US" sz="800" b="1" dirty="0"/>
              <a:t>位）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253954-F8F6-4F65-BD51-F90D2412056D}"/>
              </a:ext>
            </a:extLst>
          </p:cNvPr>
          <p:cNvSpPr txBox="1"/>
          <p:nvPr/>
        </p:nvSpPr>
        <p:spPr>
          <a:xfrm>
            <a:off x="5010412" y="6376686"/>
            <a:ext cx="24551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MIPS RAM</a:t>
            </a:r>
            <a:r>
              <a:rPr lang="zh-CN" altLang="en-US" b="1" dirty="0"/>
              <a:t>存储器</a:t>
            </a:r>
            <a:r>
              <a:rPr lang="zh-CN" altLang="en-US" sz="1800" b="1" dirty="0"/>
              <a:t>电路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4B2C1-AD37-45C6-966E-666F9B8E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234" y="399462"/>
            <a:ext cx="2749691" cy="13758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714845B-C849-491A-BE2E-AC8B497C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583" y="317681"/>
            <a:ext cx="2591513" cy="144625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A13BC6-9F69-4CC5-8282-A0EC98EEC8CD}"/>
              </a:ext>
            </a:extLst>
          </p:cNvPr>
          <p:cNvSpPr txBox="1"/>
          <p:nvPr/>
        </p:nvSpPr>
        <p:spPr>
          <a:xfrm>
            <a:off x="4723191" y="1510001"/>
            <a:ext cx="984565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输入：</a:t>
            </a:r>
            <a:r>
              <a:rPr lang="en-US" altLang="zh-CN" sz="800" b="1" dirty="0"/>
              <a:t>A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12</a:t>
            </a:r>
            <a:r>
              <a:rPr lang="zh-CN" altLang="en-US" sz="800" b="1" dirty="0"/>
              <a:t>位）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151CDE-70A5-4355-A9B5-C83232CEB3DC}"/>
              </a:ext>
            </a:extLst>
          </p:cNvPr>
          <p:cNvSpPr txBox="1"/>
          <p:nvPr/>
        </p:nvSpPr>
        <p:spPr>
          <a:xfrm>
            <a:off x="3864280" y="2444725"/>
            <a:ext cx="859531" cy="24622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共</a:t>
            </a:r>
            <a:r>
              <a:rPr lang="en-US" altLang="zh-CN" sz="1000" b="1" dirty="0"/>
              <a:t>4KB RAM</a:t>
            </a:r>
            <a:endParaRPr lang="zh-CN" altLang="en-US" sz="1000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1D4A630-48F4-4601-B92C-EB131657523A}"/>
              </a:ext>
            </a:extLst>
          </p:cNvPr>
          <p:cNvCxnSpPr>
            <a:cxnSpLocks/>
          </p:cNvCxnSpPr>
          <p:nvPr/>
        </p:nvCxnSpPr>
        <p:spPr>
          <a:xfrm>
            <a:off x="3068877" y="1189973"/>
            <a:ext cx="791308" cy="1377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A76E1B9-2874-4646-A08B-2C3697038A9B}"/>
              </a:ext>
            </a:extLst>
          </p:cNvPr>
          <p:cNvCxnSpPr>
            <a:cxnSpLocks/>
          </p:cNvCxnSpPr>
          <p:nvPr/>
        </p:nvCxnSpPr>
        <p:spPr>
          <a:xfrm flipV="1">
            <a:off x="3084315" y="2654531"/>
            <a:ext cx="775870" cy="823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1B58DA-CBAE-4702-8D9A-FECCCF903DF8}"/>
              </a:ext>
            </a:extLst>
          </p:cNvPr>
          <p:cNvCxnSpPr>
            <a:cxnSpLocks/>
          </p:cNvCxnSpPr>
          <p:nvPr/>
        </p:nvCxnSpPr>
        <p:spPr>
          <a:xfrm flipV="1">
            <a:off x="3051750" y="2654531"/>
            <a:ext cx="808435" cy="296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B31B81-AB1B-4B5B-857B-3D486529D38F}"/>
              </a:ext>
            </a:extLst>
          </p:cNvPr>
          <p:cNvCxnSpPr>
            <a:cxnSpLocks/>
          </p:cNvCxnSpPr>
          <p:nvPr/>
        </p:nvCxnSpPr>
        <p:spPr>
          <a:xfrm>
            <a:off x="3047655" y="2029529"/>
            <a:ext cx="800825" cy="59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80D29D8-4090-4D7E-A582-915AE7E63F8A}"/>
              </a:ext>
            </a:extLst>
          </p:cNvPr>
          <p:cNvSpPr txBox="1"/>
          <p:nvPr/>
        </p:nvSpPr>
        <p:spPr>
          <a:xfrm>
            <a:off x="3945699" y="317681"/>
            <a:ext cx="716863" cy="2308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2-4</a:t>
            </a:r>
            <a:r>
              <a:rPr lang="zh-CN" altLang="en-US" sz="900" b="1" dirty="0"/>
              <a:t>译码器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53BEDFC-98AA-4C9C-88FB-3EFF6F70902D}"/>
              </a:ext>
            </a:extLst>
          </p:cNvPr>
          <p:cNvCxnSpPr/>
          <p:nvPr/>
        </p:nvCxnSpPr>
        <p:spPr>
          <a:xfrm flipH="1" flipV="1">
            <a:off x="4673583" y="399462"/>
            <a:ext cx="336829" cy="197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77D2836-2AD7-4BE8-B16C-C706A04D61FB}"/>
              </a:ext>
            </a:extLst>
          </p:cNvPr>
          <p:cNvSpPr txBox="1"/>
          <p:nvPr/>
        </p:nvSpPr>
        <p:spPr>
          <a:xfrm>
            <a:off x="8043789" y="5048334"/>
            <a:ext cx="716863" cy="2308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2-4</a:t>
            </a:r>
            <a:r>
              <a:rPr lang="zh-CN" altLang="en-US" sz="900" b="1" dirty="0"/>
              <a:t>译码器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80DCBC0-C56B-45A1-9565-0647F4E61977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8760652" y="5004148"/>
            <a:ext cx="445978" cy="159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3318C-73CF-4505-BD38-1438183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）简单的 </a:t>
            </a:r>
            <a:r>
              <a:rPr lang="en-US" altLang="zh-CN" sz="2000" b="1" dirty="0"/>
              <a:t>MIPS RAM </a:t>
            </a:r>
            <a:r>
              <a:rPr lang="zh-CN" altLang="en-US" sz="2000" b="1" dirty="0"/>
              <a:t>存储器测试电路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将前面的</a:t>
            </a:r>
            <a:r>
              <a:rPr lang="en-US" altLang="zh-CN" sz="1400" b="1" dirty="0"/>
              <a:t>MIPS RAM </a:t>
            </a:r>
            <a:r>
              <a:rPr lang="zh-CN" altLang="en-US" sz="1400" b="1" dirty="0"/>
              <a:t>存储器电路</a:t>
            </a:r>
            <a:r>
              <a:rPr lang="zh-CN" altLang="en-US" sz="1400" b="1" dirty="0">
                <a:solidFill>
                  <a:srgbClr val="FF0000"/>
                </a:solidFill>
              </a:rPr>
              <a:t>封装</a:t>
            </a:r>
            <a:r>
              <a:rPr lang="zh-CN" altLang="en-US" sz="1400" b="1" dirty="0"/>
              <a:t>后，再添加一些输入、输出及控制信号，就可以构成一个简单的 </a:t>
            </a:r>
            <a:r>
              <a:rPr lang="en-US" altLang="zh-CN" sz="1400" b="1" dirty="0"/>
              <a:t>MIPS RAM </a:t>
            </a:r>
            <a:r>
              <a:rPr lang="zh-CN" altLang="en-US" sz="1400" b="1" dirty="0"/>
              <a:t>存储器测试电路：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E4B76B-DA16-4E4A-8C4C-B773FE60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28" y="2465511"/>
            <a:ext cx="6553249" cy="29990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7BB38F-328E-4C1F-9349-71727781A3E4}"/>
              </a:ext>
            </a:extLst>
          </p:cNvPr>
          <p:cNvSpPr txBox="1"/>
          <p:nvPr/>
        </p:nvSpPr>
        <p:spPr>
          <a:xfrm>
            <a:off x="4205614" y="5834224"/>
            <a:ext cx="363881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简单的</a:t>
            </a:r>
            <a:r>
              <a:rPr lang="en-US" altLang="zh-CN" sz="1800" b="1" dirty="0"/>
              <a:t>MIPS RAM</a:t>
            </a:r>
            <a:r>
              <a:rPr lang="zh-CN" altLang="en-US" sz="1800" b="1" dirty="0"/>
              <a:t>存储器</a:t>
            </a:r>
            <a:r>
              <a:rPr lang="zh-CN" altLang="en-US" b="1" dirty="0"/>
              <a:t>测试</a:t>
            </a:r>
            <a:r>
              <a:rPr lang="zh-CN" altLang="en-US" sz="1800" b="1" dirty="0"/>
              <a:t>电路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AED05-560C-4233-9B99-1A4BE989B070}"/>
              </a:ext>
            </a:extLst>
          </p:cNvPr>
          <p:cNvSpPr txBox="1"/>
          <p:nvPr/>
        </p:nvSpPr>
        <p:spPr>
          <a:xfrm>
            <a:off x="4916466" y="2968588"/>
            <a:ext cx="1954060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封装后的</a:t>
            </a:r>
            <a:r>
              <a:rPr lang="en-US" altLang="zh-CN" sz="1000" b="1" dirty="0"/>
              <a:t>MIPS RAM</a:t>
            </a:r>
            <a:r>
              <a:rPr lang="zh-CN" altLang="en-US" sz="1000" b="1" dirty="0"/>
              <a:t>存储器电路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591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04"/>
            <a:ext cx="10515600" cy="507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/>
              <a:t>一、验证实验</a:t>
            </a:r>
            <a:endParaRPr lang="en-US" altLang="zh-CN" sz="1800" b="1" dirty="0"/>
          </a:p>
          <a:p>
            <a:pPr lvl="1">
              <a:buFont typeface="+mj-lt"/>
              <a:buAutoNum type="arabicPeriod"/>
            </a:pPr>
            <a:r>
              <a:rPr lang="zh-CN" altLang="en-US" sz="1200" b="1" dirty="0"/>
              <a:t>存储器组件实验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ROM</a:t>
            </a:r>
            <a:r>
              <a:rPr lang="zh-CN" altLang="en-US" sz="800" b="1" dirty="0"/>
              <a:t>存储器组件电路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RAM</a:t>
            </a:r>
            <a:r>
              <a:rPr lang="zh-CN" altLang="en-US" sz="800" b="1" dirty="0"/>
              <a:t>存储器组件电路（同步模式）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RAM</a:t>
            </a:r>
            <a:r>
              <a:rPr lang="zh-CN" altLang="en-US" sz="800" b="1" dirty="0"/>
              <a:t>存储器组件电路（异步模式）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RAM</a:t>
            </a:r>
            <a:r>
              <a:rPr lang="zh-CN" altLang="en-US" sz="800" b="1" dirty="0"/>
              <a:t>存储器组件电路（分离模式）</a:t>
            </a:r>
          </a:p>
          <a:p>
            <a:pPr lvl="1">
              <a:buFont typeface="+mj-ea"/>
              <a:buAutoNum type="arabicPeriod"/>
            </a:pPr>
            <a:r>
              <a:rPr lang="en-US" altLang="zh-CN" sz="1200" b="1" dirty="0"/>
              <a:t>MIPS RAM </a:t>
            </a:r>
            <a:r>
              <a:rPr lang="zh-CN" altLang="en-US" sz="1200" b="1" dirty="0"/>
              <a:t>存储器实验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MIPS RAM </a:t>
            </a:r>
            <a:r>
              <a:rPr lang="zh-CN" altLang="en-US" sz="800" b="1" dirty="0"/>
              <a:t>存储器电路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简单的</a:t>
            </a:r>
            <a:r>
              <a:rPr lang="en-US" altLang="zh-CN" sz="800" b="1" dirty="0"/>
              <a:t>MIPS RAM </a:t>
            </a:r>
            <a:r>
              <a:rPr lang="zh-CN" altLang="en-US" sz="800" b="1" dirty="0"/>
              <a:t>存储器测试电路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复杂的</a:t>
            </a:r>
            <a:r>
              <a:rPr lang="en-US" altLang="zh-CN" sz="800" b="1" dirty="0"/>
              <a:t>MIPS RAM </a:t>
            </a:r>
            <a:r>
              <a:rPr lang="zh-CN" altLang="en-US" sz="800" b="1" dirty="0"/>
              <a:t>存储器测试电路</a:t>
            </a:r>
          </a:p>
          <a:p>
            <a:pPr lvl="1">
              <a:buFont typeface="+mj-ea"/>
              <a:buAutoNum type="arabicPeriod"/>
            </a:pPr>
            <a:r>
              <a:rPr lang="en-US" altLang="zh-CN" sz="1200" b="1" dirty="0"/>
              <a:t>MIPS </a:t>
            </a:r>
            <a:r>
              <a:rPr lang="zh-CN" altLang="en-US" sz="1200" b="1" dirty="0"/>
              <a:t>寄存器文件实验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MIPS </a:t>
            </a:r>
            <a:r>
              <a:rPr lang="zh-CN" altLang="en-US" sz="800" b="1" dirty="0"/>
              <a:t>寄存器文件电路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简单的</a:t>
            </a:r>
            <a:r>
              <a:rPr lang="en-US" altLang="zh-CN" sz="800" b="1" dirty="0"/>
              <a:t>MIPS </a:t>
            </a:r>
            <a:r>
              <a:rPr lang="zh-CN" altLang="en-US" sz="800" b="1" dirty="0"/>
              <a:t>寄存器文件测试电路</a:t>
            </a:r>
          </a:p>
          <a:p>
            <a:pPr lvl="2">
              <a:buFont typeface="+mj-ea"/>
              <a:buAutoNum type="circleNumDbPlain"/>
            </a:pPr>
            <a:r>
              <a:rPr lang="en-US" altLang="zh-CN" sz="800" b="1" dirty="0"/>
              <a:t>MIPS </a:t>
            </a:r>
            <a:r>
              <a:rPr lang="zh-CN" altLang="en-US" sz="800" b="1" dirty="0"/>
              <a:t>寄存器文件电路（</a:t>
            </a:r>
            <a:r>
              <a:rPr lang="en-US" altLang="zh-CN" sz="800" b="1" dirty="0"/>
              <a:t>R0=0</a:t>
            </a:r>
            <a:r>
              <a:rPr lang="zh-CN" altLang="en-US" sz="800" b="1" dirty="0"/>
              <a:t>）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简单的</a:t>
            </a:r>
            <a:r>
              <a:rPr lang="en-US" altLang="zh-CN" sz="800" b="1" dirty="0"/>
              <a:t>MIPS </a:t>
            </a:r>
            <a:r>
              <a:rPr lang="zh-CN" altLang="en-US" sz="800" b="1" dirty="0"/>
              <a:t>寄存器文件测试电路（</a:t>
            </a:r>
            <a:r>
              <a:rPr lang="en-US" altLang="zh-CN" sz="800" b="1" dirty="0"/>
              <a:t>R0=0</a:t>
            </a:r>
            <a:r>
              <a:rPr lang="zh-CN" altLang="en-US" sz="800" b="1" dirty="0"/>
              <a:t>）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复杂的</a:t>
            </a:r>
            <a:r>
              <a:rPr lang="en-US" altLang="zh-CN" sz="800" b="1" dirty="0"/>
              <a:t>MIPS </a:t>
            </a:r>
            <a:r>
              <a:rPr lang="zh-CN" altLang="en-US" sz="800" b="1" dirty="0"/>
              <a:t>寄存器文件测试电路（</a:t>
            </a:r>
            <a:r>
              <a:rPr lang="en-US" altLang="zh-CN" sz="800" b="1" dirty="0"/>
              <a:t>R0=0</a:t>
            </a:r>
            <a:r>
              <a:rPr lang="zh-CN" altLang="en-US" sz="800" b="1" dirty="0"/>
              <a:t>）</a:t>
            </a:r>
          </a:p>
          <a:p>
            <a:pPr lvl="1">
              <a:buFont typeface="+mj-ea"/>
              <a:buAutoNum type="arabicPeriod"/>
            </a:pPr>
            <a:r>
              <a:rPr lang="en-US" altLang="zh-CN" sz="1200" b="1" dirty="0"/>
              <a:t>cache</a:t>
            </a:r>
            <a:r>
              <a:rPr lang="zh-CN" altLang="en-US" sz="1200" b="1" dirty="0"/>
              <a:t>实验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直接相联映射方式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直接相联映射方式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测试电路</a:t>
            </a:r>
            <a:endParaRPr lang="en-US" altLang="zh-CN" sz="800" b="1" dirty="0"/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全相联映射方式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全相联映射方式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测试电路</a:t>
            </a:r>
            <a:endParaRPr lang="en-US" altLang="zh-CN" sz="800" b="1" dirty="0"/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二路组相联映射方式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二路组相联映射方式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测试电路</a:t>
            </a:r>
            <a:endParaRPr lang="en-US" altLang="zh-CN" sz="800" b="1" dirty="0"/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四路组相联映射方式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电路</a:t>
            </a:r>
          </a:p>
          <a:p>
            <a:pPr lvl="2">
              <a:buFont typeface="+mj-ea"/>
              <a:buAutoNum type="circleNumDbPlain"/>
            </a:pPr>
            <a:r>
              <a:rPr lang="zh-CN" altLang="en-US" sz="800" b="1" dirty="0"/>
              <a:t>四路组相联映射方式 </a:t>
            </a:r>
            <a:r>
              <a:rPr lang="en-US" altLang="zh-CN" sz="800" b="1" dirty="0"/>
              <a:t>cache </a:t>
            </a:r>
            <a:r>
              <a:rPr lang="zh-CN" altLang="en-US" sz="800" b="1" dirty="0"/>
              <a:t>测试电路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9FC0EF-EA0B-4665-9DDF-0F630E379F2A}"/>
              </a:ext>
            </a:extLst>
          </p:cNvPr>
          <p:cNvSpPr txBox="1"/>
          <p:nvPr/>
        </p:nvSpPr>
        <p:spPr>
          <a:xfrm>
            <a:off x="8283356" y="3541117"/>
            <a:ext cx="3307393" cy="73866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验证实验：有现成电路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请同学们验证，并对实验结果进行分析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48DBB8D-F049-43D3-B418-2A34DF797544}"/>
              </a:ext>
            </a:extLst>
          </p:cNvPr>
          <p:cNvSpPr txBox="1">
            <a:spLocks/>
          </p:cNvSpPr>
          <p:nvPr/>
        </p:nvSpPr>
        <p:spPr>
          <a:xfrm>
            <a:off x="4754149" y="1587056"/>
            <a:ext cx="10515600" cy="4902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dirty="0"/>
              <a:t>二、设计实验</a:t>
            </a:r>
            <a:endParaRPr lang="en-US" altLang="zh-CN" sz="1800" b="1" dirty="0"/>
          </a:p>
          <a:p>
            <a:pPr lvl="1">
              <a:buFont typeface="+mj-lt"/>
              <a:buAutoNum type="arabicPeriod"/>
            </a:pPr>
            <a:r>
              <a:rPr lang="zh-CN" altLang="en-US" sz="1200" b="1" dirty="0"/>
              <a:t>存储器扩展设计实验</a:t>
            </a:r>
            <a:endParaRPr lang="en-US" altLang="zh-CN" sz="1200" b="1" dirty="0"/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lt"/>
              <a:buAutoNum type="arabicPeriod"/>
            </a:pPr>
            <a:r>
              <a:rPr lang="zh-CN" altLang="en-US" sz="1200" b="1" dirty="0"/>
              <a:t>寄存器文件设计实验（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个寄存器）</a:t>
            </a:r>
            <a:endParaRPr lang="en-US" altLang="zh-CN" sz="1200" b="1" dirty="0"/>
          </a:p>
          <a:p>
            <a:pPr lvl="2">
              <a:buFont typeface="+mj-ea"/>
              <a:buAutoNum type="circleNumDbPlain"/>
            </a:pPr>
            <a:r>
              <a:rPr lang="en-US" altLang="zh-CN" sz="1000" b="1" dirty="0"/>
              <a:t>R0</a:t>
            </a:r>
            <a:r>
              <a:rPr lang="zh-CN" altLang="en-US" sz="1000" b="1" dirty="0"/>
              <a:t>任意</a:t>
            </a:r>
            <a:endParaRPr lang="en-US" altLang="zh-CN" sz="1000" b="1" dirty="0"/>
          </a:p>
          <a:p>
            <a:pPr lvl="2">
              <a:buFont typeface="+mj-ea"/>
              <a:buAutoNum type="circleNumDbPlain"/>
            </a:pPr>
            <a:r>
              <a:rPr lang="en-US" altLang="zh-CN" sz="1000" b="1" dirty="0"/>
              <a:t>R0=0</a:t>
            </a:r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ea"/>
              <a:buAutoNum type="arabicPeriod"/>
            </a:pP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6A7DB-F2F1-4558-806D-DBB37545DB2E}"/>
              </a:ext>
            </a:extLst>
          </p:cNvPr>
          <p:cNvSpPr txBox="1"/>
          <p:nvPr/>
        </p:nvSpPr>
        <p:spPr>
          <a:xfrm>
            <a:off x="8283356" y="4914967"/>
            <a:ext cx="3352279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设计实验：</a:t>
            </a:r>
            <a:r>
              <a:rPr lang="zh-CN" altLang="en-US" sz="1400" b="1" dirty="0">
                <a:solidFill>
                  <a:srgbClr val="FF0000"/>
                </a:solidFill>
              </a:rPr>
              <a:t>需要同学们自己设计电路</a:t>
            </a:r>
            <a:endParaRPr lang="en-US" altLang="zh-CN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BF6215-18F1-4F51-AE0C-D40AA7A7C4A2}"/>
              </a:ext>
            </a:extLst>
          </p:cNvPr>
          <p:cNvSpPr txBox="1"/>
          <p:nvPr/>
        </p:nvSpPr>
        <p:spPr>
          <a:xfrm>
            <a:off x="8328242" y="5799586"/>
            <a:ext cx="3307393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实验电路设计文件：</a:t>
            </a:r>
            <a:endParaRPr lang="en-US" altLang="zh-CN" sz="1400" b="1" dirty="0"/>
          </a:p>
          <a:p>
            <a:r>
              <a:rPr lang="zh-CN" altLang="en-US" sz="1400" b="1" dirty="0"/>
              <a:t>第三次实验——存储系统实验.circ</a:t>
            </a:r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0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测试步骤：</a:t>
            </a:r>
            <a:endParaRPr lang="en-US" altLang="zh-CN" sz="18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步：将存储单元</a:t>
            </a:r>
            <a:r>
              <a:rPr lang="en-US" altLang="zh-CN" sz="1600" b="1" dirty="0"/>
              <a:t>0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，分别写入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11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88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（均为十六进制，下同）</a:t>
            </a:r>
            <a:endParaRPr lang="en-US" altLang="zh-CN" sz="14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Mode=00</a:t>
            </a:r>
            <a:r>
              <a:rPr lang="zh-CN" altLang="en-US" sz="1200" b="1" dirty="0"/>
              <a:t>，按</a:t>
            </a:r>
            <a:r>
              <a:rPr lang="zh-CN" altLang="en-US" sz="1200" b="1" dirty="0">
                <a:solidFill>
                  <a:srgbClr val="FF0000"/>
                </a:solidFill>
              </a:rPr>
              <a:t>字</a:t>
            </a:r>
            <a:r>
              <a:rPr lang="zh-CN" altLang="en-US" sz="1200" b="1" dirty="0"/>
              <a:t>访问；置</a:t>
            </a:r>
            <a:r>
              <a:rPr lang="en-US" altLang="zh-CN" sz="1200" b="1" dirty="0"/>
              <a:t>WE=1</a:t>
            </a:r>
            <a:r>
              <a:rPr lang="zh-CN" altLang="en-US" sz="1200" b="1" dirty="0"/>
              <a:t>，存储器</a:t>
            </a:r>
            <a:r>
              <a:rPr lang="zh-CN" altLang="en-US" sz="1200" b="1" dirty="0">
                <a:solidFill>
                  <a:srgbClr val="FF0000"/>
                </a:solidFill>
              </a:rPr>
              <a:t>写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Din=44332211</a:t>
            </a:r>
            <a:r>
              <a:rPr lang="zh-CN" altLang="en-US" sz="1200" b="1" dirty="0"/>
              <a:t>，按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次，则写入到</a:t>
            </a:r>
            <a:r>
              <a:rPr lang="en-US" altLang="zh-CN" sz="1200" b="1" dirty="0"/>
              <a:t>0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200" b="1" dirty="0"/>
              <a:t>单元</a:t>
            </a:r>
            <a:endParaRPr lang="en-US" altLang="zh-CN" sz="12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Din=88776655</a:t>
            </a:r>
            <a:r>
              <a:rPr lang="zh-CN" altLang="en-US" sz="1200" b="1" dirty="0"/>
              <a:t>，按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次，则写入到</a:t>
            </a:r>
            <a:r>
              <a:rPr lang="en-US" altLang="zh-CN" sz="1200" b="1" dirty="0"/>
              <a:t>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单元</a:t>
            </a:r>
            <a:endParaRPr lang="en-US" altLang="zh-CN" sz="1000" b="1" dirty="0"/>
          </a:p>
          <a:p>
            <a:pPr lvl="1"/>
            <a:endParaRPr lang="zh-CN" altLang="en-US" sz="1400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B46D8AC-F096-4713-8F42-1B243A4C8444}"/>
              </a:ext>
            </a:extLst>
          </p:cNvPr>
          <p:cNvGrpSpPr/>
          <p:nvPr/>
        </p:nvGrpSpPr>
        <p:grpSpPr>
          <a:xfrm>
            <a:off x="8217072" y="815511"/>
            <a:ext cx="2133600" cy="2135688"/>
            <a:chOff x="7801626" y="888579"/>
            <a:chExt cx="2133600" cy="2135688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5841033-077E-4F0C-B63C-B8C5DA614652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F7307CE-437C-448F-8CE3-F909B04CF0FC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465ADCD-B1A0-4BAE-85DA-DB9722483BFD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B2FF297-5B12-458C-AA37-0E549355F92C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5EB81D16-905E-4B26-BBA1-1AE6E0746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4F6B1BC2-52F2-4C24-8CA0-DD5496606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9B3D1396-722C-4F48-A7A0-45F911F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9785B876-BA2C-4FA4-8033-262475A46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C5473A61-0EDB-4386-B5D2-218B3107F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10542A6D-4658-408B-9931-A8E34644F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E43A9B1-B963-45E7-9FE4-3BDEC0B23ADA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6565CA3-9123-436C-9EC3-9CB5A7433405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B119941E-AD04-4BFC-8614-C57E14B29EEA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4EDACBD-5EBB-4277-83D2-AF9A8811F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1106927-CCE3-41E4-9DB6-1A2DC84AB341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286C21C-5B35-485F-B5BB-A4F2E7445D60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82CC5EB-38FC-4C8F-B62A-8F727C2C05DD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5C47685-1FBB-4527-935D-105BAC4EC889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9295971-84E1-4315-AB0A-F0F8322D5513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094C64E-A778-4DA8-BD7F-E0688FCE999C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EBE2F9-EC45-4FE7-905B-36C7EE960C21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6D3F8BE-9C77-40FE-90CA-5582FD47CECB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A183E17-5A9C-406B-BC0E-B8B3601E0EDF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AE71BC0-1FFC-4255-8792-2DFDA38D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28" y="3765111"/>
            <a:ext cx="4009618" cy="1847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05BBBE-0C23-40C2-8C01-F2577BDD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95" y="3898393"/>
            <a:ext cx="4189955" cy="191265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B3F8374-E852-4E02-B2E6-20735A043EB3}"/>
              </a:ext>
            </a:extLst>
          </p:cNvPr>
          <p:cNvSpPr txBox="1"/>
          <p:nvPr/>
        </p:nvSpPr>
        <p:spPr>
          <a:xfrm>
            <a:off x="1795940" y="5974819"/>
            <a:ext cx="24064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A=0</a:t>
            </a:r>
            <a:r>
              <a:rPr lang="zh-CN" altLang="en-US" b="1" dirty="0"/>
              <a:t>，</a:t>
            </a:r>
            <a:r>
              <a:rPr lang="en-US" altLang="zh-CN" b="1" dirty="0"/>
              <a:t>Din=44332211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D4EF5E3-00C4-4843-8DD4-990A0448461D}"/>
              </a:ext>
            </a:extLst>
          </p:cNvPr>
          <p:cNvSpPr txBox="1"/>
          <p:nvPr/>
        </p:nvSpPr>
        <p:spPr>
          <a:xfrm>
            <a:off x="7944244" y="6119366"/>
            <a:ext cx="24064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A=4</a:t>
            </a:r>
            <a:r>
              <a:rPr lang="zh-CN" altLang="en-US" b="1" dirty="0"/>
              <a:t>，</a:t>
            </a:r>
            <a:r>
              <a:rPr lang="en-US" altLang="zh-CN" b="1" dirty="0"/>
              <a:t>Din=88776655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EEF038-C441-41E2-8D53-F21488A41FD8}"/>
              </a:ext>
            </a:extLst>
          </p:cNvPr>
          <p:cNvSpPr txBox="1"/>
          <p:nvPr/>
        </p:nvSpPr>
        <p:spPr>
          <a:xfrm>
            <a:off x="8824586" y="682668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3      2      1      0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906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03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步：按字节访问方式读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Mode=01</a:t>
            </a:r>
            <a:r>
              <a:rPr lang="zh-CN" altLang="en-US" sz="1200" b="1" dirty="0"/>
              <a:t>，按</a:t>
            </a:r>
            <a:r>
              <a:rPr lang="zh-CN" altLang="en-US" sz="1200" b="1" dirty="0">
                <a:solidFill>
                  <a:srgbClr val="FF0000"/>
                </a:solidFill>
              </a:rPr>
              <a:t>字节</a:t>
            </a:r>
            <a:r>
              <a:rPr lang="zh-CN" altLang="en-US" sz="1200" b="1" dirty="0"/>
              <a:t>访问；置</a:t>
            </a:r>
            <a:r>
              <a:rPr lang="en-US" altLang="zh-CN" sz="1200" b="1" dirty="0"/>
              <a:t>WE=0</a:t>
            </a:r>
            <a:r>
              <a:rPr lang="zh-CN" altLang="en-US" sz="1200" b="1" dirty="0"/>
              <a:t>，存储器</a:t>
            </a:r>
            <a:r>
              <a:rPr lang="zh-CN" altLang="en-US" sz="1200" b="1" dirty="0">
                <a:solidFill>
                  <a:srgbClr val="FF0000"/>
                </a:solidFill>
              </a:rPr>
              <a:t>读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A=0</a:t>
            </a:r>
            <a:r>
              <a:rPr lang="zh-CN" altLang="en-US" sz="1200" b="1" dirty="0"/>
              <a:t>，则</a:t>
            </a:r>
            <a:r>
              <a:rPr lang="en-US" altLang="zh-CN" sz="1200" b="1" dirty="0" err="1"/>
              <a:t>Dout</a:t>
            </a:r>
            <a:r>
              <a:rPr lang="en-US" altLang="zh-CN" sz="1200" b="1" dirty="0"/>
              <a:t>=00000011=11</a:t>
            </a:r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A=1</a:t>
            </a:r>
            <a:r>
              <a:rPr lang="zh-CN" altLang="en-US" sz="1200" b="1" dirty="0"/>
              <a:t>，则</a:t>
            </a:r>
            <a:r>
              <a:rPr lang="en-US" altLang="zh-CN" sz="1200" b="1" dirty="0" err="1"/>
              <a:t>Dout</a:t>
            </a:r>
            <a:r>
              <a:rPr lang="en-US" altLang="zh-CN" sz="1200" b="1" dirty="0"/>
              <a:t>=00000022=22</a:t>
            </a:r>
          </a:p>
          <a:p>
            <a:pPr lvl="2"/>
            <a:r>
              <a:rPr lang="en-US" altLang="zh-CN" sz="1200" b="1" dirty="0"/>
              <a:t>……………………………………………</a:t>
            </a:r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A=6</a:t>
            </a:r>
            <a:r>
              <a:rPr lang="zh-CN" altLang="en-US" sz="1200" b="1" dirty="0"/>
              <a:t>，则</a:t>
            </a:r>
            <a:r>
              <a:rPr lang="en-US" altLang="zh-CN" sz="1200" b="1" dirty="0" err="1"/>
              <a:t>Dout</a:t>
            </a:r>
            <a:r>
              <a:rPr lang="en-US" altLang="zh-CN" sz="1200" b="1" dirty="0"/>
              <a:t>=00000077=77</a:t>
            </a:r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A=7</a:t>
            </a:r>
            <a:r>
              <a:rPr lang="zh-CN" altLang="en-US" sz="1200" b="1" dirty="0"/>
              <a:t>，则</a:t>
            </a:r>
            <a:r>
              <a:rPr lang="en-US" altLang="zh-CN" sz="1200" b="1" dirty="0" err="1"/>
              <a:t>Dout</a:t>
            </a:r>
            <a:r>
              <a:rPr lang="en-US" altLang="zh-CN" sz="1200" b="1" dirty="0"/>
              <a:t>=00000088=88</a:t>
            </a:r>
          </a:p>
          <a:p>
            <a:pPr lvl="2"/>
            <a:endParaRPr lang="en-US" altLang="zh-CN" sz="1200" b="1" dirty="0"/>
          </a:p>
          <a:p>
            <a:pPr lvl="1"/>
            <a:endParaRPr lang="zh-CN" altLang="en-US" sz="1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264E6D-B3B9-483F-BAB6-96CF2F06311A}"/>
              </a:ext>
            </a:extLst>
          </p:cNvPr>
          <p:cNvSpPr txBox="1"/>
          <p:nvPr/>
        </p:nvSpPr>
        <p:spPr>
          <a:xfrm>
            <a:off x="4764609" y="6237866"/>
            <a:ext cx="17972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A=6</a:t>
            </a:r>
            <a:r>
              <a:rPr lang="zh-CN" altLang="en-US" b="1" dirty="0"/>
              <a:t>，</a:t>
            </a:r>
            <a:r>
              <a:rPr lang="en-US" altLang="zh-CN" b="1" dirty="0" err="1"/>
              <a:t>Dout</a:t>
            </a:r>
            <a:r>
              <a:rPr lang="en-US" altLang="zh-CN" b="1" dirty="0"/>
              <a:t>=77</a:t>
            </a:r>
            <a:endParaRPr lang="zh-CN" altLang="en-US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B46D8AC-F096-4713-8F42-1B243A4C8444}"/>
              </a:ext>
            </a:extLst>
          </p:cNvPr>
          <p:cNvGrpSpPr/>
          <p:nvPr/>
        </p:nvGrpSpPr>
        <p:grpSpPr>
          <a:xfrm>
            <a:off x="8217072" y="815511"/>
            <a:ext cx="2133600" cy="2135688"/>
            <a:chOff x="7801626" y="888579"/>
            <a:chExt cx="2133600" cy="2135688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5841033-077E-4F0C-B63C-B8C5DA614652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F7307CE-437C-448F-8CE3-F909B04CF0FC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465ADCD-B1A0-4BAE-85DA-DB9722483BFD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B2FF297-5B12-458C-AA37-0E549355F92C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5EB81D16-905E-4B26-BBA1-1AE6E0746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4F6B1BC2-52F2-4C24-8CA0-DD5496606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9B3D1396-722C-4F48-A7A0-45F911FB5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9785B876-BA2C-4FA4-8033-262475A46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C5473A61-0EDB-4386-B5D2-218B3107F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10542A6D-4658-408B-9931-A8E34644F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E43A9B1-B963-45E7-9FE4-3BDEC0B23ADA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6565CA3-9123-436C-9EC3-9CB5A7433405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B119941E-AD04-4BFC-8614-C57E14B29EEA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4EDACBD-5EBB-4277-83D2-AF9A8811F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1106927-CCE3-41E4-9DB6-1A2DC84AB341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286C21C-5B35-485F-B5BB-A4F2E7445D60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82CC5EB-38FC-4C8F-B62A-8F727C2C05DD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5C47685-1FBB-4527-935D-105BAC4EC889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9295971-84E1-4315-AB0A-F0F8322D5513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094C64E-A778-4DA8-BD7F-E0688FCE999C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EBE2F9-EC45-4FE7-905B-36C7EE960C21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6D3F8BE-9C77-40FE-90CA-5582FD47CECB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A183E17-5A9C-406B-BC0E-B8B3601E0EDF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79" name="图片 78">
            <a:extLst>
              <a:ext uri="{FF2B5EF4-FFF2-40B4-BE49-F238E27FC236}">
                <a16:creationId xmlns:a16="http://schemas.microsoft.com/office/drawing/2014/main" id="{992A69AC-FFA3-4D7C-8E1B-02E61C38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24" y="2908063"/>
            <a:ext cx="5534968" cy="31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步：按半节访问方式读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Mode=10</a:t>
            </a:r>
            <a:r>
              <a:rPr lang="zh-CN" altLang="en-US" sz="1400" b="1" dirty="0"/>
              <a:t>，按</a:t>
            </a:r>
            <a:r>
              <a:rPr lang="zh-CN" altLang="en-US" sz="1400" b="1" dirty="0">
                <a:solidFill>
                  <a:srgbClr val="FF0000"/>
                </a:solidFill>
              </a:rPr>
              <a:t>半字</a:t>
            </a:r>
            <a:r>
              <a:rPr lang="zh-CN" altLang="en-US" sz="1400" b="1" dirty="0"/>
              <a:t>访问；置</a:t>
            </a:r>
            <a:r>
              <a:rPr lang="en-US" altLang="zh-CN" sz="1400" b="1" dirty="0"/>
              <a:t>WE=0</a:t>
            </a:r>
            <a:r>
              <a:rPr lang="zh-CN" altLang="en-US" sz="1400" b="1" dirty="0"/>
              <a:t>，存储器</a:t>
            </a:r>
            <a:r>
              <a:rPr lang="zh-CN" altLang="en-US" sz="1400" b="1" dirty="0">
                <a:solidFill>
                  <a:srgbClr val="FF0000"/>
                </a:solidFill>
              </a:rPr>
              <a:t>读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A=0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=00002211=2211</a:t>
            </a:r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A=2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=00004433=4433</a:t>
            </a:r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A=4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=00006655=6655</a:t>
            </a:r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A=6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=00008877=8877</a:t>
            </a:r>
          </a:p>
          <a:p>
            <a:pPr lvl="1"/>
            <a:endParaRPr lang="zh-CN" altLang="en-US" sz="1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AB10838-16A1-40E6-9B62-9C8F23D1F78B}"/>
              </a:ext>
            </a:extLst>
          </p:cNvPr>
          <p:cNvSpPr txBox="1"/>
          <p:nvPr/>
        </p:nvSpPr>
        <p:spPr>
          <a:xfrm>
            <a:off x="3584531" y="6248833"/>
            <a:ext cx="20537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A=6</a:t>
            </a:r>
            <a:r>
              <a:rPr lang="zh-CN" altLang="en-US" b="1" dirty="0"/>
              <a:t>，</a:t>
            </a:r>
            <a:r>
              <a:rPr lang="en-US" altLang="zh-CN" b="1" dirty="0" err="1"/>
              <a:t>Dout</a:t>
            </a:r>
            <a:r>
              <a:rPr lang="en-US" altLang="zh-CN" b="1" dirty="0"/>
              <a:t>=8877</a:t>
            </a:r>
            <a:endParaRPr lang="zh-CN" altLang="en-US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5DE4EB-F72A-4633-A155-D760049E5ED2}"/>
              </a:ext>
            </a:extLst>
          </p:cNvPr>
          <p:cNvGrpSpPr/>
          <p:nvPr/>
        </p:nvGrpSpPr>
        <p:grpSpPr>
          <a:xfrm>
            <a:off x="8217072" y="815511"/>
            <a:ext cx="2133600" cy="2135688"/>
            <a:chOff x="7801626" y="888579"/>
            <a:chExt cx="2133600" cy="213568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0D3E345-2C2B-4DFC-AC1C-5DF3B51A39A1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5B66FFC1-EFCB-4D34-A91C-8BF719EDC4D7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86F3D6DB-5B02-4402-9D9E-A80537326545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4892BEC0-D67A-4A53-A87A-5521C2E60A93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AF9EC94-1C30-4223-9CEE-50935FAB2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5F94F16E-7DBE-465B-93E2-ADA9CEE2F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9FC9CF68-EEA0-4D03-978E-36290AA8C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30B671A-9265-4E2F-B8E9-DC60E3C0F1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BB4CEA40-81E0-4EEA-BC9D-E66245BBC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F381EFE9-0599-4A2F-BF54-A693C9562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4593774-1F51-456B-8438-0777DEB7DCF8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315B69B-A522-4B1F-A1C0-38F7891AD99E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85060E7-8B58-441E-AB17-172E9EA925FA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7E756646-CC96-4DC7-8CE6-5CB195FF3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31B69CD-AFA0-47EE-8AB2-BAF93D0A0C9C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4F04947-13DF-44B2-8C6A-B85F109E33BC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7EDFD7E-70F3-4FBC-811C-9E0428615EB1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45D4BC2-8FF6-4D1C-BEAD-36E4DF0D82D6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EE9845C-9D38-4D5E-86A3-28B0EF9CBD9A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7272614-A3E1-48C3-AB2D-6FE050D6DA86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811996E-7C1C-4F5F-9743-BF76077CA75A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17EB00-568E-4096-AD40-FF492A6F7726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D3958D2-6AC0-42B5-B988-E42E7E08AAE5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50F19C06-66B2-4E0C-97D2-1C64CF6B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8" y="2771382"/>
            <a:ext cx="5718469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24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步：按字访问方式读</a:t>
            </a:r>
            <a:endParaRPr lang="en-US" altLang="zh-CN" sz="1600" b="1" dirty="0"/>
          </a:p>
          <a:p>
            <a:pPr lvl="1"/>
            <a:endParaRPr lang="en-US" altLang="zh-CN" sz="1400" b="1" dirty="0"/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Mode=00</a:t>
            </a:r>
            <a:r>
              <a:rPr lang="zh-CN" altLang="en-US" sz="1400" b="1" dirty="0"/>
              <a:t>，按</a:t>
            </a:r>
            <a:r>
              <a:rPr lang="zh-CN" altLang="en-US" sz="1400" b="1" dirty="0">
                <a:solidFill>
                  <a:srgbClr val="FF0000"/>
                </a:solidFill>
              </a:rPr>
              <a:t>字</a:t>
            </a:r>
            <a:r>
              <a:rPr lang="zh-CN" altLang="en-US" sz="1400" b="1" dirty="0"/>
              <a:t>访问；置</a:t>
            </a:r>
            <a:r>
              <a:rPr lang="en-US" altLang="zh-CN" sz="1400" b="1" dirty="0"/>
              <a:t>WE=0</a:t>
            </a:r>
            <a:r>
              <a:rPr lang="zh-CN" altLang="en-US" sz="1400" b="1" dirty="0"/>
              <a:t>，存储器</a:t>
            </a:r>
            <a:r>
              <a:rPr lang="zh-CN" altLang="en-US" sz="1400" b="1" dirty="0">
                <a:solidFill>
                  <a:srgbClr val="FF0000"/>
                </a:solidFill>
              </a:rPr>
              <a:t>读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A=0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=44332211</a:t>
            </a:r>
          </a:p>
          <a:p>
            <a:pPr lvl="2"/>
            <a:r>
              <a:rPr lang="zh-CN" altLang="en-US" sz="1400" b="1" dirty="0"/>
              <a:t>置</a:t>
            </a:r>
            <a:r>
              <a:rPr lang="en-US" altLang="zh-CN" sz="1400" b="1" dirty="0"/>
              <a:t>A=4</a:t>
            </a:r>
            <a:r>
              <a:rPr lang="zh-CN" altLang="en-US" sz="1400" b="1" dirty="0"/>
              <a:t>，则</a:t>
            </a:r>
            <a:r>
              <a:rPr lang="en-US" altLang="zh-CN" sz="1400" b="1" dirty="0" err="1"/>
              <a:t>Dout</a:t>
            </a:r>
            <a:r>
              <a:rPr lang="en-US" altLang="zh-CN" sz="1400" b="1" dirty="0"/>
              <a:t>=88776655</a:t>
            </a:r>
            <a:endParaRPr lang="zh-CN" altLang="en-US" sz="12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7FB1D6-5D77-481D-B8BF-9BDBFF91208C}"/>
              </a:ext>
            </a:extLst>
          </p:cNvPr>
          <p:cNvSpPr txBox="1"/>
          <p:nvPr/>
        </p:nvSpPr>
        <p:spPr>
          <a:xfrm>
            <a:off x="3600702" y="5987616"/>
            <a:ext cx="25667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A=4</a:t>
            </a:r>
            <a:r>
              <a:rPr lang="zh-CN" altLang="en-US" b="1" dirty="0"/>
              <a:t>，</a:t>
            </a:r>
            <a:r>
              <a:rPr lang="en-US" altLang="zh-CN" b="1" dirty="0" err="1"/>
              <a:t>Dout</a:t>
            </a:r>
            <a:r>
              <a:rPr lang="en-US" altLang="zh-CN" b="1" dirty="0"/>
              <a:t>=88776655</a:t>
            </a:r>
            <a:endParaRPr lang="zh-CN" altLang="en-US" b="1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A9F8B59-F44B-443D-91AA-79CAFCF5AC2F}"/>
              </a:ext>
            </a:extLst>
          </p:cNvPr>
          <p:cNvGrpSpPr/>
          <p:nvPr/>
        </p:nvGrpSpPr>
        <p:grpSpPr>
          <a:xfrm>
            <a:off x="8217072" y="815511"/>
            <a:ext cx="2133600" cy="2135688"/>
            <a:chOff x="7801626" y="888579"/>
            <a:chExt cx="2133600" cy="213568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CF9E7BA-3756-4D2C-BC8E-85C9796B5A75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6D224A0-4D79-4B1B-AFBB-6584AB620877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E0612CC4-09E5-4A0D-ABA1-DE9E4B754E19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E9BDD2D8-C78A-4800-8BB1-DD81CF58774C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340455E8-0A6B-4C8C-B734-439BE3E64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61AC5746-9CD0-4473-A255-A90773323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CA7FEA7-32AE-4BA0-B21C-B43163A1C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38D60F97-EB88-4E43-8F61-9C806B21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438A635C-9934-4614-9102-32C1C55C0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D2379519-85A1-42BE-8932-A2E21A8BE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66884C19-CEAE-48B5-AC3F-16A9B229BA3C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5CB55C4-B626-4F4C-AA88-B45BB3050843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1490F029-448E-4479-84B4-A10D055E5DA9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1417A5F6-1D46-4035-9D05-C3A3551C6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B8E6AF9-0DDA-4A3A-9A50-06B09EF0EA03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48C1111-2BFF-424A-8C59-8183AD6F09A1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106C309-255C-41A1-B6EE-92BAD1BE4A2E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231BAFE-91EC-46CC-B892-F5044669337C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7C99F2F-C027-4D7D-B54F-11F8576B999C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7E746C4-9986-4D84-9E03-48BD3A4B5D13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BD9F4BE-A6E2-4EEE-A305-78E2B71AD77B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EB6D70A-8109-4966-B43C-D6619B8529B4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144EAFF-BF12-4D79-8CC9-858683C3FB2B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4C7F8BFA-9205-47BF-A365-17965AD9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73" y="2633158"/>
            <a:ext cx="5613688" cy="31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步：按字节访问方式写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Mode=01</a:t>
            </a:r>
            <a:r>
              <a:rPr lang="zh-CN" altLang="en-US" sz="1200" b="1" dirty="0"/>
              <a:t>，按</a:t>
            </a:r>
            <a:r>
              <a:rPr lang="zh-CN" altLang="en-US" sz="1200" b="1" dirty="0">
                <a:solidFill>
                  <a:srgbClr val="FF0000"/>
                </a:solidFill>
              </a:rPr>
              <a:t>字节</a:t>
            </a:r>
            <a:r>
              <a:rPr lang="zh-CN" altLang="en-US" sz="1200" b="1" dirty="0"/>
              <a:t>访问；置</a:t>
            </a:r>
            <a:r>
              <a:rPr lang="en-US" altLang="zh-CN" sz="1200" b="1" dirty="0"/>
              <a:t>WE=1</a:t>
            </a:r>
            <a:r>
              <a:rPr lang="zh-CN" altLang="en-US" sz="1200" b="1" dirty="0"/>
              <a:t>，存储器</a:t>
            </a:r>
            <a:r>
              <a:rPr lang="zh-CN" altLang="en-US" sz="1200" b="1" dirty="0">
                <a:solidFill>
                  <a:srgbClr val="FF0000"/>
                </a:solidFill>
              </a:rPr>
              <a:t>写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Din=10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10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Din=20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20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Din=30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30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Din=40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40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Din=50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50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A=5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Din=60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60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A=6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Din=70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70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A=7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Din=80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80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1"/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FC5658-EFB3-424B-A9E1-B2D3121AE9F0}"/>
              </a:ext>
            </a:extLst>
          </p:cNvPr>
          <p:cNvSpPr txBox="1"/>
          <p:nvPr/>
        </p:nvSpPr>
        <p:spPr>
          <a:xfrm>
            <a:off x="2536520" y="5301827"/>
            <a:ext cx="16369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A=0</a:t>
            </a:r>
            <a:r>
              <a:rPr lang="zh-CN" altLang="en-US" b="1" dirty="0"/>
              <a:t>，</a:t>
            </a:r>
            <a:r>
              <a:rPr lang="en-US" altLang="zh-CN" b="1" dirty="0"/>
              <a:t>Din=10</a:t>
            </a:r>
            <a:endParaRPr lang="zh-CN" altLang="en-US" b="1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7A37A6B-7BB1-4A79-9193-750B0AB05DA5}"/>
              </a:ext>
            </a:extLst>
          </p:cNvPr>
          <p:cNvGrpSpPr/>
          <p:nvPr/>
        </p:nvGrpSpPr>
        <p:grpSpPr>
          <a:xfrm>
            <a:off x="6989524" y="921982"/>
            <a:ext cx="2133600" cy="2135688"/>
            <a:chOff x="7801626" y="888579"/>
            <a:chExt cx="2133600" cy="2135688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E3FEF00-BD02-4BF7-B5AE-BACBCB6CBE0D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63171D44-8F4C-465D-A785-C620648A5D69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6787D8CF-72DD-4F21-B19A-4DBF6ACE522C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FEFE5F-C34D-4335-B3D7-ACEA44EF2177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8A511F16-CDD6-479E-8010-F57978BC8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49BDF24F-8CA7-4F7C-A5D4-B5C710C98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BF97BD1D-1946-4FEE-A677-FDD5F4A1D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9E569489-18F0-455C-85D6-9CB124B52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D8FBBA1F-743D-4DB8-B0F6-74D8E0C37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C3DE5B65-FB47-4B15-A664-0DEC34824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87D791E4-8E87-4091-A796-58357D2ACFB4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A54DDC6D-CAF5-4906-B737-61F6761ED563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08A2EF4B-4254-4D2C-B5D7-2A1705835BC0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4883D170-816E-468E-BFFD-4E1FC1D4C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92CBEDC-566C-4BE3-85E1-AC5EF3C3D8D1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3890BA6-FF04-4BB3-A972-4188B7442414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1A690BA-3C76-450B-A20D-96E2A2B45ADB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39184C5-BFE9-4067-8010-B0530229CF45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000715D-8453-40D2-85E2-D68BEBE98823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2930A90D-9BB9-4210-B987-5B3F57164EC9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EB5F886-F304-41B0-99C7-5FFAF3E3B53F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B8D2E6C-17FA-4F14-9CDB-3571DE16E052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0811E99-D468-4682-A1EF-8E88E0120921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2469EAD-D6CA-455E-BFFA-1F3E8BF097F6}"/>
              </a:ext>
            </a:extLst>
          </p:cNvPr>
          <p:cNvGrpSpPr/>
          <p:nvPr/>
        </p:nvGrpSpPr>
        <p:grpSpPr>
          <a:xfrm>
            <a:off x="9820400" y="921982"/>
            <a:ext cx="2133600" cy="2135688"/>
            <a:chOff x="7801626" y="888579"/>
            <a:chExt cx="2133600" cy="213568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0A48F374-76C9-492E-8DB2-40BEBBC4815C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605F8764-FF3E-4C31-87FF-22794A0DFB9D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757071F0-0DA5-4FC6-B6B9-013DDF3DD579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E94E49EE-6812-41AC-8578-82F75F28FB84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4BD11A35-A9A8-4AC3-80E0-43B6D2B86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89B4BFB4-EDCE-4525-8602-5957DBF84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504DB292-93FD-4665-B760-303D2B00B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49D00B70-7384-44F0-AC76-5AEF42F91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D12EF549-C99B-462D-9516-D6242BF58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85588083-3123-49CC-A060-85056DFDE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96E35643-A192-4537-9878-231FF09E85F9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40    30    20    10</a:t>
                  </a:r>
                  <a:endParaRPr lang="zh-CN" altLang="en-US" sz="1200" b="1" dirty="0"/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80435EFF-8CD4-4635-AED9-E04C6CF88DD3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80    70    60    50</a:t>
                  </a:r>
                  <a:endParaRPr lang="zh-CN" altLang="en-US" sz="1200" b="1" dirty="0"/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B8B829F5-2DEA-45D2-9B7C-43FC6FAEEC9D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882BB770-8650-4DE4-9BA0-ADD644D08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B05B96DE-FB28-4458-9118-2AA88485CEE1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06AE0E1-AA95-4E8D-82CE-AADDCBC9A9F8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950F2BC-03E9-462E-818B-3ED78C7592D1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4A65DAE-D8CA-4C9B-A412-432C401E04E4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E27B956-EE95-4229-9565-A26FB71713AF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833AFF24-895B-42FD-A8DE-96698A608A15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A6FC2C6-477A-4373-A9EC-41F6A8961EDD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DAD0CBE-2AF5-418F-AAA2-F611BECEA0C2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F92893E-603A-4396-A345-9F4F674CAB07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D4872F7-7C55-4E9B-BD3E-109E9EFF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40" y="4072457"/>
            <a:ext cx="5563281" cy="25120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3883F0-B5BF-43A4-A184-1D286292096A}"/>
              </a:ext>
            </a:extLst>
          </p:cNvPr>
          <p:cNvSpPr txBox="1"/>
          <p:nvPr/>
        </p:nvSpPr>
        <p:spPr>
          <a:xfrm>
            <a:off x="3134819" y="4956434"/>
            <a:ext cx="140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0001000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679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步：按半字访问方式写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Mode=10</a:t>
            </a:r>
            <a:r>
              <a:rPr lang="zh-CN" altLang="en-US" sz="1200" b="1" dirty="0"/>
              <a:t>，按</a:t>
            </a:r>
            <a:r>
              <a:rPr lang="zh-CN" altLang="en-US" sz="1200" b="1" dirty="0">
                <a:solidFill>
                  <a:srgbClr val="FF0000"/>
                </a:solidFill>
              </a:rPr>
              <a:t>半字</a:t>
            </a:r>
            <a:r>
              <a:rPr lang="zh-CN" altLang="en-US" sz="1200" b="1" dirty="0"/>
              <a:t>访问；置</a:t>
            </a:r>
            <a:r>
              <a:rPr lang="en-US" altLang="zh-CN" sz="1200" b="1" dirty="0"/>
              <a:t>WE=1</a:t>
            </a:r>
            <a:r>
              <a:rPr lang="zh-CN" altLang="en-US" sz="1200" b="1" dirty="0"/>
              <a:t>，存储器</a:t>
            </a:r>
            <a:r>
              <a:rPr lang="zh-CN" altLang="en-US" sz="1200" b="1" dirty="0">
                <a:solidFill>
                  <a:srgbClr val="FF0000"/>
                </a:solidFill>
              </a:rPr>
              <a:t>写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Din=2a1a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2a1a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0-1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Din=4a3a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4a3a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2-3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Din=6a5a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6a5a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4-5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A=6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Din=8a7a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8a7a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6-7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endParaRPr lang="en-US" altLang="zh-CN" sz="1200" b="1" dirty="0"/>
          </a:p>
          <a:p>
            <a:pPr lvl="1"/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FC5658-EFB3-424B-A9E1-B2D3121AE9F0}"/>
              </a:ext>
            </a:extLst>
          </p:cNvPr>
          <p:cNvSpPr txBox="1"/>
          <p:nvPr/>
        </p:nvSpPr>
        <p:spPr>
          <a:xfrm>
            <a:off x="2592888" y="5076912"/>
            <a:ext cx="18774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A=6</a:t>
            </a:r>
            <a:r>
              <a:rPr lang="zh-CN" altLang="en-US" b="1" dirty="0"/>
              <a:t>，</a:t>
            </a:r>
            <a:r>
              <a:rPr lang="en-US" altLang="zh-CN" b="1" dirty="0"/>
              <a:t>Din=8a7a</a:t>
            </a:r>
            <a:endParaRPr lang="zh-CN" altLang="en-US" b="1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AC8089-98CC-4A00-9E1B-17C1C0244236}"/>
              </a:ext>
            </a:extLst>
          </p:cNvPr>
          <p:cNvGrpSpPr/>
          <p:nvPr/>
        </p:nvGrpSpPr>
        <p:grpSpPr>
          <a:xfrm>
            <a:off x="7089732" y="809248"/>
            <a:ext cx="2133600" cy="2135688"/>
            <a:chOff x="7801626" y="888579"/>
            <a:chExt cx="2133600" cy="2135688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A984985-36BE-4EB4-BF87-2D477D54BFBB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A910686-7342-49D4-A331-867685551033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F04F069E-9857-4B6A-AEB5-7934C9171D86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184D11B4-9A3D-4989-9D1D-7CF441164527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6180F66-567A-4F23-A652-3328C3A7A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FAC9844D-E48F-44F8-953C-44C60130FA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4BC44655-30BE-4E21-9D83-34899CA51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8FE12C39-B2E3-4DB4-AE88-D6099BAE8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F48313CE-03B8-4C99-B9E9-03AFC2BD8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D0032438-0CF9-41ED-A65C-F5EBF39DBF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F511075-B217-4473-82D4-83C2FCE21387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40    30    20    10</a:t>
                  </a:r>
                  <a:endParaRPr lang="zh-CN" altLang="en-US" sz="1200" b="1" dirty="0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16019C9-8867-42FD-9449-B4C5BB9E01D5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80    70    60    50</a:t>
                  </a:r>
                  <a:endParaRPr lang="zh-CN" altLang="en-US" sz="1200" b="1" dirty="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101FD22-5434-4BEC-B768-DCDEE20D45D2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DD2E28B-82DC-4A8D-90FC-89D717CE7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A8F808F-26A8-4293-8FDF-C0A337064996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8E0802F-852A-4812-97BD-02A05E6F0CCA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E55699A-E02C-468B-A464-7F24BF092BFC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5131D9C-B09C-4238-AADE-C9F97F3B2DD4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9DABA42-F85D-42EB-8ADF-A27A3C53599B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B605451-98DF-4460-8E2C-D12B2FB24B04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0D99EAF-A412-4F1C-8E4C-C33F79D31048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630F8AD-4CCB-42CE-BE15-6F13F657B811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E926EC7-2985-4CE3-881A-5DF21BE0E975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61F42B4-031B-4597-BBB5-EAE950A5ED43}"/>
              </a:ext>
            </a:extLst>
          </p:cNvPr>
          <p:cNvGrpSpPr/>
          <p:nvPr/>
        </p:nvGrpSpPr>
        <p:grpSpPr>
          <a:xfrm>
            <a:off x="9820400" y="790459"/>
            <a:ext cx="2133600" cy="2135688"/>
            <a:chOff x="7801626" y="888579"/>
            <a:chExt cx="2133600" cy="213568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D09226D-2DFC-41C2-8CBF-A1F8E5ADAB96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43285CC-A31E-4D65-84A6-14A82095602D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3356C597-9184-4180-ABBF-E2A7ED267A8C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FA914A88-E5C2-4C47-96FA-C0E276BC1FB3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09A2FEA1-52AE-4624-9932-635621A98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BDEEE5DD-6885-4122-955E-816FDA53E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205549F2-F828-480B-A9DF-4FEAD2F4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71151CE2-1ADF-4580-9B4A-939B83407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A036C7FF-6DF2-40A2-8F3F-279D7887F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33B2FDE5-FAC6-443E-9AB3-1C599FE52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42CA714F-57A4-4F86-8AF2-DD83FCB57DCD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452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4a    3a    2a    1a</a:t>
                  </a:r>
                  <a:endParaRPr lang="zh-CN" altLang="en-US" sz="1200" b="1" dirty="0"/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D8DB2C48-0B37-4EE7-8269-8E4CEF7E33B5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452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8a    7a    6a    5a</a:t>
                  </a:r>
                  <a:endParaRPr lang="zh-CN" altLang="en-US" sz="1200" b="1" dirty="0"/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E0DE30A-C5F5-44B9-808F-96ED1987DBA1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3BB58F-A948-4C75-8FE4-0E06CF14E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8D471EA-CDBA-4660-9C37-9602617FAE55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E6814D5-0559-42E3-8711-E00845C53AD5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C6FDFD74-C528-48DA-A776-301CE1BD85E5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5FBF924-E3FF-4F4F-BD04-43D09AC2B2F8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CF38B2F-A4B1-465B-AB65-AB892D8AAB54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7D834D3-C8FC-45F6-894B-15BA7E2BBFFE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1847CAC-02BC-4654-A6FA-B3591E591FA4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5F9E67-178B-4C8E-BCAB-FFAAADA6381E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94ED41C-B4D3-4C66-88D3-3214ECD518AC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8934CB-29F3-4324-B0B1-78777FB3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81" y="3946879"/>
            <a:ext cx="5391267" cy="2490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ADE1B5-A437-456E-A963-5502D1648F2F}"/>
              </a:ext>
            </a:extLst>
          </p:cNvPr>
          <p:cNvSpPr txBox="1"/>
          <p:nvPr/>
        </p:nvSpPr>
        <p:spPr>
          <a:xfrm>
            <a:off x="3362930" y="4492137"/>
            <a:ext cx="157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10001010 8a</a:t>
            </a:r>
          </a:p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01111010 7a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10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5437A1-2863-466E-8181-E3968986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步：按字访问方式写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Mode=00</a:t>
            </a:r>
            <a:r>
              <a:rPr lang="zh-CN" altLang="en-US" sz="1200" b="1" dirty="0"/>
              <a:t>，按</a:t>
            </a:r>
            <a:r>
              <a:rPr lang="zh-CN" altLang="en-US" sz="1200" b="1" dirty="0">
                <a:solidFill>
                  <a:srgbClr val="FF0000"/>
                </a:solidFill>
              </a:rPr>
              <a:t>字</a:t>
            </a:r>
            <a:r>
              <a:rPr lang="zh-CN" altLang="en-US" sz="1200" b="1" dirty="0"/>
              <a:t>访问；置</a:t>
            </a:r>
            <a:r>
              <a:rPr lang="en-US" altLang="zh-CN" sz="1200" b="1" dirty="0"/>
              <a:t>WE=1</a:t>
            </a:r>
            <a:r>
              <a:rPr lang="zh-CN" altLang="en-US" sz="1200" b="1" dirty="0"/>
              <a:t>，存储器</a:t>
            </a:r>
            <a:r>
              <a:rPr lang="zh-CN" altLang="en-US" sz="1200" b="1" dirty="0">
                <a:solidFill>
                  <a:srgbClr val="FF0000"/>
                </a:solidFill>
              </a:rPr>
              <a:t>写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Din=44332211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44332211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0-3</a:t>
            </a:r>
            <a:r>
              <a:rPr lang="zh-CN" altLang="en-US" sz="1200" b="1" dirty="0"/>
              <a:t>号单元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置</a:t>
            </a:r>
            <a:r>
              <a:rPr lang="en-US" altLang="zh-CN" sz="1200" b="1" dirty="0"/>
              <a:t>A=4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Din=88776655</a:t>
            </a:r>
            <a:r>
              <a:rPr lang="zh-CN" altLang="en-US" sz="1200" b="1" dirty="0"/>
              <a:t>；按</a:t>
            </a:r>
            <a:r>
              <a:rPr lang="en-US" altLang="zh-CN" sz="1200" b="1" dirty="0"/>
              <a:t>CLK</a:t>
            </a:r>
            <a:r>
              <a:rPr lang="zh-CN" altLang="en-US" sz="1200" b="1" dirty="0"/>
              <a:t>键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次，则将</a:t>
            </a:r>
            <a:r>
              <a:rPr lang="en-US" altLang="zh-CN" sz="1200" b="1" dirty="0"/>
              <a:t>88776655</a:t>
            </a:r>
            <a:r>
              <a:rPr lang="zh-CN" altLang="en-US" sz="1200" b="1" dirty="0"/>
              <a:t>写入</a:t>
            </a:r>
            <a:r>
              <a:rPr lang="en-US" altLang="zh-CN" sz="1200" b="1" dirty="0"/>
              <a:t>4-7</a:t>
            </a:r>
            <a:r>
              <a:rPr lang="zh-CN" altLang="en-US" sz="1200" b="1" dirty="0"/>
              <a:t>号单元</a:t>
            </a:r>
            <a:endParaRPr lang="en-US" altLang="zh-CN" sz="1000" b="1" dirty="0"/>
          </a:p>
          <a:p>
            <a:pPr lvl="2"/>
            <a:endParaRPr lang="en-US" altLang="zh-CN" sz="1200" b="1" dirty="0"/>
          </a:p>
          <a:p>
            <a:pPr lvl="1"/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FC5658-EFB3-424B-A9E1-B2D3121AE9F0}"/>
              </a:ext>
            </a:extLst>
          </p:cNvPr>
          <p:cNvSpPr txBox="1"/>
          <p:nvPr/>
        </p:nvSpPr>
        <p:spPr>
          <a:xfrm>
            <a:off x="3328406" y="4561621"/>
            <a:ext cx="24064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A=4</a:t>
            </a:r>
            <a:r>
              <a:rPr lang="zh-CN" altLang="en-US" b="1" dirty="0"/>
              <a:t>，</a:t>
            </a:r>
            <a:r>
              <a:rPr lang="en-US" altLang="zh-CN" b="1" dirty="0"/>
              <a:t>Din=88776655</a:t>
            </a:r>
            <a:endParaRPr lang="zh-CN" altLang="en-US" b="1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89130CC-92C9-4CFC-8F8A-DFDD27719E63}"/>
              </a:ext>
            </a:extLst>
          </p:cNvPr>
          <p:cNvGrpSpPr/>
          <p:nvPr/>
        </p:nvGrpSpPr>
        <p:grpSpPr>
          <a:xfrm>
            <a:off x="7638737" y="1113645"/>
            <a:ext cx="2133600" cy="2135688"/>
            <a:chOff x="7801626" y="888579"/>
            <a:chExt cx="2133600" cy="2135688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EE932F5-34DD-42D3-9292-EE37349641AE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EB6799B5-7C1C-46BE-83F1-C4D8FF852340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2C5722D2-5CE6-4FD4-BD36-65056E55C0F4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C153EC50-450C-4361-9A3F-97888DE61A95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8725DAB8-5FAC-430F-8B25-FC2C36F6C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A0AAF58E-1B2E-469D-BD65-4378AFC5E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9874A0EC-905B-476C-BC3D-35FEC0768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A4AB634E-1B67-4A94-811F-4DD8B3901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7D92FBC3-FDCB-4454-84F5-FE1A52CFE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2BD820F0-B078-48F1-B894-A226743C0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0FFEFFA0-3317-40D1-8044-0ACC94EDAE3C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452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4a    3a    2a    1a</a:t>
                  </a:r>
                  <a:endParaRPr lang="zh-CN" altLang="en-US" sz="1200" b="1" dirty="0"/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E920263C-C832-4C50-8EFB-E17FDCBC89F9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452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8a    7a    6a    5a</a:t>
                  </a:r>
                  <a:endParaRPr lang="zh-CN" altLang="en-US" sz="1200" b="1" dirty="0"/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8814F5FC-60D2-4927-BEC3-2E80EF3985BB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DC63C77B-8F1F-4972-9444-F8B6049DB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DA50839-019A-42DE-9C5A-CF9D93A909B9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2AC8BD7-7794-48A1-9E3B-993ACEFAFA82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FE94DB9-C807-4D68-A995-FAB8DE6F0397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EA58A6C-E77C-475D-BDA4-812DED1A71C6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8427192-C786-4FCF-BF99-BA3006040ECE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E794BB8-66FD-4813-B8B6-1E6D1E92E0D5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31F05CF-21C8-43C3-8978-362742BD2980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4305C28-43E5-44E0-B1F9-78BFD47F93B9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837F78-7E65-4BCA-9AD5-51EC2CF89860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3D20859-182B-4841-BBF3-095303ED260F}"/>
              </a:ext>
            </a:extLst>
          </p:cNvPr>
          <p:cNvGrpSpPr/>
          <p:nvPr/>
        </p:nvGrpSpPr>
        <p:grpSpPr>
          <a:xfrm>
            <a:off x="9951923" y="1116135"/>
            <a:ext cx="2133600" cy="2135688"/>
            <a:chOff x="7801626" y="888579"/>
            <a:chExt cx="2133600" cy="2135688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C748A6B3-B974-4CFB-97EF-18EAD0C9CF63}"/>
                </a:ext>
              </a:extLst>
            </p:cNvPr>
            <p:cNvGrpSpPr/>
            <p:nvPr/>
          </p:nvGrpSpPr>
          <p:grpSpPr>
            <a:xfrm>
              <a:off x="7801626" y="888579"/>
              <a:ext cx="2133600" cy="2135688"/>
              <a:chOff x="4275551" y="4139852"/>
              <a:chExt cx="2133600" cy="2135688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24CDE478-9A00-4BF6-AFC8-34ABB75C216A}"/>
                  </a:ext>
                </a:extLst>
              </p:cNvPr>
              <p:cNvGrpSpPr/>
              <p:nvPr/>
            </p:nvGrpSpPr>
            <p:grpSpPr>
              <a:xfrm>
                <a:off x="4718137" y="4139852"/>
                <a:ext cx="1691014" cy="2135688"/>
                <a:chOff x="4718137" y="4139852"/>
                <a:chExt cx="1691014" cy="21356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49C77C49-0DC6-4DE6-993A-A1A906BCE388}"/>
                    </a:ext>
                  </a:extLst>
                </p:cNvPr>
                <p:cNvCxnSpPr/>
                <p:nvPr/>
              </p:nvCxnSpPr>
              <p:spPr>
                <a:xfrm>
                  <a:off x="4722312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B24E5C3-A52A-436F-91DC-09FF4620CC89}"/>
                    </a:ext>
                  </a:extLst>
                </p:cNvPr>
                <p:cNvCxnSpPr/>
                <p:nvPr/>
              </p:nvCxnSpPr>
              <p:spPr>
                <a:xfrm>
                  <a:off x="6396624" y="4139852"/>
                  <a:ext cx="0" cy="21356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1E89B0B3-CE18-4C85-A96A-56DF21B24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2312" y="4436302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14D1F503-9A87-45D6-97F8-A89177518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8137" y="468891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EAC06D92-42A7-4647-9393-A19B5D74E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494151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7846CAA6-49B2-4120-BD6B-4C4DD1B23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0663" y="5189950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C0B6ACD5-5C39-4FA7-9083-DDB23FCFD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26488" y="5442558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EFC11351-D841-4C89-ABDB-10E1FEF5E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695166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2311946B-C3A7-4976-80E1-79BCDC88FE1C}"/>
                    </a:ext>
                  </a:extLst>
                </p:cNvPr>
                <p:cNvSpPr txBox="1"/>
                <p:nvPr/>
              </p:nvSpPr>
              <p:spPr>
                <a:xfrm>
                  <a:off x="4834583" y="4420975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44    33    22    11</a:t>
                  </a:r>
                  <a:endParaRPr lang="zh-CN" altLang="en-US" sz="1200" b="1" dirty="0"/>
                </a:p>
              </p:txBody>
            </p:sp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5494EF14-6A46-43D9-A6A7-4ECFE9A4B867}"/>
                    </a:ext>
                  </a:extLst>
                </p:cNvPr>
                <p:cNvSpPr txBox="1"/>
                <p:nvPr/>
              </p:nvSpPr>
              <p:spPr>
                <a:xfrm>
                  <a:off x="4842934" y="4679846"/>
                  <a:ext cx="13644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88    77    66    55</a:t>
                  </a:r>
                  <a:endParaRPr lang="zh-CN" altLang="en-US" sz="1200" b="1" dirty="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EEE5D0E1-F6A6-47AA-9187-E38923506161}"/>
                    </a:ext>
                  </a:extLst>
                </p:cNvPr>
                <p:cNvSpPr txBox="1"/>
                <p:nvPr/>
              </p:nvSpPr>
              <p:spPr>
                <a:xfrm>
                  <a:off x="4842934" y="4930366"/>
                  <a:ext cx="1342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xx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 </a:t>
                  </a:r>
                  <a:r>
                    <a:rPr lang="en-US" altLang="zh-CN" sz="1200" b="1" dirty="0" err="1"/>
                    <a:t>xx</a:t>
                  </a:r>
                  <a:r>
                    <a:rPr lang="en-US" altLang="zh-CN" sz="1200" b="1" dirty="0"/>
                    <a:t>    </a:t>
                  </a:r>
                  <a:r>
                    <a:rPr lang="en-US" altLang="zh-CN" sz="1200" b="1" dirty="0" err="1"/>
                    <a:t>xx</a:t>
                  </a:r>
                  <a:endParaRPr lang="zh-CN" altLang="en-US" sz="1200" b="1" dirty="0"/>
                </a:p>
              </p:txBody>
            </p: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8CAC8E3D-12CD-4FAD-BC24-C96AAF09C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34839" y="5964475"/>
                  <a:ext cx="167431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0C7F51A6-3423-4951-BCC9-68EAE783403B}"/>
                  </a:ext>
                </a:extLst>
              </p:cNvPr>
              <p:cNvSpPr txBox="1"/>
              <p:nvPr/>
            </p:nvSpPr>
            <p:spPr>
              <a:xfrm>
                <a:off x="4365320" y="44154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0</a:t>
                </a:r>
                <a:endParaRPr lang="zh-CN" altLang="en-US" sz="1400" b="1" dirty="0"/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DBFCD32-3C55-4595-B709-7B9C1A09FDC9}"/>
                  </a:ext>
                </a:extLst>
              </p:cNvPr>
              <p:cNvSpPr txBox="1"/>
              <p:nvPr/>
            </p:nvSpPr>
            <p:spPr>
              <a:xfrm>
                <a:off x="4367408" y="467429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4</a:t>
                </a:r>
                <a:endParaRPr lang="zh-CN" altLang="en-US" sz="1400" b="1" dirty="0"/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C2696011-646D-4D07-AC81-7A6D76E52354}"/>
                  </a:ext>
                </a:extLst>
              </p:cNvPr>
              <p:cNvSpPr txBox="1"/>
              <p:nvPr/>
            </p:nvSpPr>
            <p:spPr>
              <a:xfrm>
                <a:off x="4373671" y="491855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8</a:t>
                </a:r>
                <a:endParaRPr lang="zh-CN" altLang="en-US" sz="1400" b="1" dirty="0"/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047550F-4C3F-41CF-AAEF-14319EE0AFA6}"/>
                  </a:ext>
                </a:extLst>
              </p:cNvPr>
              <p:cNvSpPr txBox="1"/>
              <p:nvPr/>
            </p:nvSpPr>
            <p:spPr>
              <a:xfrm>
                <a:off x="4275551" y="51774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12</a:t>
                </a:r>
                <a:endParaRPr lang="zh-CN" altLang="en-US" sz="1400" b="1" dirty="0"/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69F00E0-E284-4987-AB9A-F4E41F5C439F}"/>
                  </a:ext>
                </a:extLst>
              </p:cNvPr>
              <p:cNvSpPr txBox="1"/>
              <p:nvPr/>
            </p:nvSpPr>
            <p:spPr>
              <a:xfrm>
                <a:off x="4275551" y="544047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16</a:t>
                </a:r>
                <a:endParaRPr lang="zh-CN" altLang="en-US" sz="1400" b="1" dirty="0"/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EA40736D-CA4B-49D2-8820-209A43DE91FD}"/>
                  </a:ext>
                </a:extLst>
              </p:cNvPr>
              <p:cNvSpPr txBox="1"/>
              <p:nvPr/>
            </p:nvSpPr>
            <p:spPr>
              <a:xfrm>
                <a:off x="4277639" y="56993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20</a:t>
                </a:r>
                <a:endParaRPr lang="zh-CN" altLang="en-US" sz="1400" b="1" dirty="0"/>
              </a:p>
            </p:txBody>
          </p:sp>
        </p:grp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E38A2B51-6E5F-4841-BB47-2D0ECA886612}"/>
                </a:ext>
              </a:extLst>
            </p:cNvPr>
            <p:cNvSpPr txBox="1"/>
            <p:nvPr/>
          </p:nvSpPr>
          <p:spPr>
            <a:xfrm>
              <a:off x="8371097" y="1919175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EE37568-DA49-4354-AD14-E92BFFF8BA9B}"/>
                </a:ext>
              </a:extLst>
            </p:cNvPr>
            <p:cNvSpPr txBox="1"/>
            <p:nvPr/>
          </p:nvSpPr>
          <p:spPr>
            <a:xfrm>
              <a:off x="8373185" y="2165520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6EDD6403-FEFE-48E1-862D-697591938E87}"/>
                </a:ext>
              </a:extLst>
            </p:cNvPr>
            <p:cNvSpPr txBox="1"/>
            <p:nvPr/>
          </p:nvSpPr>
          <p:spPr>
            <a:xfrm>
              <a:off x="8369010" y="2418128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xx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 </a:t>
              </a:r>
              <a:r>
                <a:rPr lang="en-US" altLang="zh-CN" sz="1200" b="1" dirty="0" err="1"/>
                <a:t>xx</a:t>
              </a:r>
              <a:r>
                <a:rPr lang="en-US" altLang="zh-CN" sz="1200" b="1" dirty="0"/>
                <a:t>    </a:t>
              </a:r>
              <a:r>
                <a:rPr lang="en-US" altLang="zh-CN" sz="1200" b="1" dirty="0" err="1"/>
                <a:t>xx</a:t>
              </a:r>
              <a:endParaRPr lang="zh-CN" altLang="en-US" sz="1200" b="1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442AB5-B20C-4559-AB89-23BDE851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67" y="3599855"/>
            <a:ext cx="5296974" cy="25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3318C-73CF-4505-BD38-1438183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23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）复杂的 </a:t>
            </a:r>
            <a:r>
              <a:rPr lang="en-US" altLang="zh-CN" sz="2000" b="1" dirty="0"/>
              <a:t>MIPS RAM </a:t>
            </a:r>
            <a:r>
              <a:rPr lang="zh-CN" altLang="en-US" sz="2000" b="1" dirty="0"/>
              <a:t>存储器测试电路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如果显示“</a:t>
            </a:r>
            <a:r>
              <a:rPr lang="en-US" altLang="zh-CN" sz="1400" b="1" dirty="0"/>
              <a:t>PASS</a:t>
            </a:r>
            <a:r>
              <a:rPr lang="zh-CN" altLang="en-US" sz="1400" b="1" dirty="0"/>
              <a:t>”，表示测试通过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有兴趣的同学，可以分析该电路的原理！</a:t>
            </a:r>
            <a:endParaRPr lang="zh-CN" altLang="en-US" sz="12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184598-4E23-488C-B560-70421EDEBD71}"/>
              </a:ext>
            </a:extLst>
          </p:cNvPr>
          <p:cNvGrpSpPr/>
          <p:nvPr/>
        </p:nvGrpSpPr>
        <p:grpSpPr>
          <a:xfrm>
            <a:off x="4597053" y="451856"/>
            <a:ext cx="6901142" cy="6121032"/>
            <a:chOff x="2868465" y="451856"/>
            <a:chExt cx="6901142" cy="61210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6FE34E-780B-4646-A27E-A3B2929B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081" y="1180473"/>
              <a:ext cx="6481526" cy="532679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93C344-F050-460A-982E-CE22741ACBB7}"/>
                </a:ext>
              </a:extLst>
            </p:cNvPr>
            <p:cNvSpPr txBox="1"/>
            <p:nvPr/>
          </p:nvSpPr>
          <p:spPr>
            <a:xfrm>
              <a:off x="2868465" y="6203556"/>
              <a:ext cx="366038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复杂的</a:t>
              </a:r>
              <a:r>
                <a:rPr lang="en-US" altLang="zh-CN" sz="1800" b="1" dirty="0"/>
                <a:t>MIPS RAM</a:t>
              </a:r>
              <a:r>
                <a:rPr lang="zh-CN" altLang="en-US" sz="1800" b="1" dirty="0"/>
                <a:t>存储器</a:t>
              </a:r>
              <a:r>
                <a:rPr lang="zh-CN" altLang="en-US" b="1" dirty="0"/>
                <a:t>测试</a:t>
              </a:r>
              <a:r>
                <a:rPr lang="zh-CN" altLang="en-US" sz="1800" b="1" dirty="0"/>
                <a:t>电路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F3C7707-2999-4D91-B602-5F518FA4B9FF}"/>
                </a:ext>
              </a:extLst>
            </p:cNvPr>
            <p:cNvSpPr txBox="1"/>
            <p:nvPr/>
          </p:nvSpPr>
          <p:spPr>
            <a:xfrm>
              <a:off x="7647140" y="451856"/>
              <a:ext cx="1716069" cy="2539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050" b="1" dirty="0"/>
                <a:t>封装后的</a:t>
              </a:r>
              <a:r>
                <a:rPr lang="en-US" altLang="zh-CN" sz="1050" b="1" dirty="0"/>
                <a:t>MIPS RAM</a:t>
              </a:r>
              <a:r>
                <a:rPr lang="zh-CN" altLang="en-US" sz="1050" b="1" dirty="0"/>
                <a:t>电路</a:t>
              </a:r>
              <a:endParaRPr lang="zh-CN" altLang="en-US" sz="1050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7B2EEF4-8A25-4F92-B974-DF97DCF64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166" y="728855"/>
              <a:ext cx="1189974" cy="18264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ADB55A2-7EFF-42C1-86F3-31B8A005EBEA}"/>
              </a:ext>
            </a:extLst>
          </p:cNvPr>
          <p:cNvCxnSpPr/>
          <p:nvPr/>
        </p:nvCxnSpPr>
        <p:spPr>
          <a:xfrm>
            <a:off x="2761989" y="2555310"/>
            <a:ext cx="5605397" cy="1089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CFE0FBB-AA56-490B-BF51-61CF91D9774D}"/>
              </a:ext>
            </a:extLst>
          </p:cNvPr>
          <p:cNvSpPr/>
          <p:nvPr/>
        </p:nvSpPr>
        <p:spPr>
          <a:xfrm>
            <a:off x="1359537" y="364507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hlinkClick r:id="rId3"/>
              </a:rPr>
              <a:t>校验和</a:t>
            </a:r>
            <a:r>
              <a:rPr lang="en-US" altLang="zh-CN" b="1" dirty="0">
                <a:hlinkClick r:id="rId3"/>
              </a:rPr>
              <a:t>_</a:t>
            </a:r>
            <a:r>
              <a:rPr lang="zh-CN" altLang="en-US" b="1" dirty="0">
                <a:hlinkClick r:id="rId3"/>
              </a:rPr>
              <a:t>百度百科 </a:t>
            </a:r>
            <a:r>
              <a:rPr lang="en-US" altLang="zh-CN" b="1" dirty="0">
                <a:hlinkClick r:id="rId3"/>
              </a:rPr>
              <a:t>(baidu.com)</a:t>
            </a:r>
            <a:endParaRPr lang="zh-CN" altLang="en-US" b="1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FDFF2925-D424-4E6C-A144-5105DFC05955}"/>
              </a:ext>
            </a:extLst>
          </p:cNvPr>
          <p:cNvSpPr/>
          <p:nvPr/>
        </p:nvSpPr>
        <p:spPr>
          <a:xfrm>
            <a:off x="7718165" y="3796145"/>
            <a:ext cx="539267" cy="607268"/>
          </a:xfrm>
          <a:prstGeom prst="wedgeRoundRectCallout">
            <a:avLst>
              <a:gd name="adj1" fmla="val -73614"/>
              <a:gd name="adj2" fmla="val -15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dirty="0"/>
              <a:t>按</a:t>
            </a:r>
            <a:endParaRPr lang="en-US" altLang="zh-CN" sz="1050" dirty="0"/>
          </a:p>
          <a:p>
            <a:r>
              <a:rPr lang="zh-CN" altLang="en-US" sz="1050" dirty="0"/>
              <a:t>字节访问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1962FC0C-5FA0-486A-BAE3-4632BC90816B}"/>
              </a:ext>
            </a:extLst>
          </p:cNvPr>
          <p:cNvSpPr/>
          <p:nvPr/>
        </p:nvSpPr>
        <p:spPr>
          <a:xfrm>
            <a:off x="11145981" y="2723538"/>
            <a:ext cx="522991" cy="643118"/>
          </a:xfrm>
          <a:prstGeom prst="wedgeRoundRectCallout">
            <a:avLst>
              <a:gd name="adj1" fmla="val -52160"/>
              <a:gd name="adj2" fmla="val 762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50" dirty="0"/>
              <a:t>Pass</a:t>
            </a:r>
          </a:p>
          <a:p>
            <a:r>
              <a:rPr lang="en-US" altLang="zh-CN" sz="1050" dirty="0"/>
              <a:t>Fail </a:t>
            </a:r>
          </a:p>
          <a:p>
            <a:r>
              <a:rPr lang="zh-CN" altLang="en-US" sz="1050" dirty="0"/>
              <a:t>点阵</a:t>
            </a:r>
            <a:endParaRPr lang="en-US" altLang="zh-CN" sz="1050" dirty="0"/>
          </a:p>
          <a:p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5059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08332-B7E0-4DCB-9851-D4520FAF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346"/>
            <a:ext cx="10515600" cy="497600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请同学们使用“</a:t>
            </a:r>
            <a:r>
              <a:rPr lang="zh-CN" altLang="en-US" sz="1800" b="1" dirty="0">
                <a:solidFill>
                  <a:srgbClr val="FF0000"/>
                </a:solidFill>
              </a:rPr>
              <a:t>简单的</a:t>
            </a:r>
            <a:r>
              <a:rPr lang="en-US" altLang="zh-CN" sz="1800" b="1" dirty="0">
                <a:solidFill>
                  <a:srgbClr val="FF0000"/>
                </a:solidFill>
              </a:rPr>
              <a:t>MIPS RAM</a:t>
            </a:r>
            <a:r>
              <a:rPr lang="zh-CN" altLang="en-US" sz="1800" b="1" dirty="0">
                <a:solidFill>
                  <a:srgbClr val="FF0000"/>
                </a:solidFill>
              </a:rPr>
              <a:t>存储器测试电路</a:t>
            </a:r>
            <a:r>
              <a:rPr lang="zh-CN" altLang="en-US" sz="1800" b="1" dirty="0"/>
              <a:t>”，对</a:t>
            </a:r>
            <a:r>
              <a:rPr lang="en-US" altLang="zh-CN" sz="1800" b="1" dirty="0"/>
              <a:t>MIPS RAM</a:t>
            </a:r>
            <a:r>
              <a:rPr lang="zh-CN" altLang="en-US" sz="1800" b="1" dirty="0"/>
              <a:t>存储器的功能进行测试，包括：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存储器读：</a:t>
            </a:r>
            <a:endParaRPr lang="en-US" altLang="zh-CN" sz="1600" b="1" dirty="0"/>
          </a:p>
          <a:p>
            <a:pPr lvl="2"/>
            <a:r>
              <a:rPr lang="zh-CN" altLang="en-US" sz="1050" b="1" dirty="0"/>
              <a:t>按字节访问</a:t>
            </a:r>
            <a:endParaRPr lang="en-US" altLang="zh-CN" sz="1050" b="1" dirty="0"/>
          </a:p>
          <a:p>
            <a:pPr lvl="2"/>
            <a:r>
              <a:rPr lang="zh-CN" altLang="en-US" sz="1050" b="1" dirty="0"/>
              <a:t>按半字访问</a:t>
            </a:r>
            <a:endParaRPr lang="en-US" altLang="zh-CN" sz="1050" b="1" dirty="0"/>
          </a:p>
          <a:p>
            <a:pPr lvl="2"/>
            <a:r>
              <a:rPr lang="zh-CN" altLang="en-US" sz="1050" b="1" dirty="0"/>
              <a:t>按字访问</a:t>
            </a:r>
            <a:endParaRPr lang="en-US" altLang="zh-CN" sz="105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存储器写：</a:t>
            </a:r>
            <a:endParaRPr lang="en-US" altLang="zh-CN" sz="1600" b="1" dirty="0"/>
          </a:p>
          <a:p>
            <a:pPr lvl="2"/>
            <a:r>
              <a:rPr lang="zh-CN" altLang="en-US" sz="1050" b="1" dirty="0"/>
              <a:t>按字节访问</a:t>
            </a:r>
            <a:endParaRPr lang="en-US" altLang="zh-CN" sz="1050" b="1" dirty="0"/>
          </a:p>
          <a:p>
            <a:pPr lvl="2"/>
            <a:r>
              <a:rPr lang="zh-CN" altLang="en-US" sz="1050" b="1" dirty="0"/>
              <a:t>按半字访问</a:t>
            </a:r>
            <a:endParaRPr lang="en-US" altLang="zh-CN" sz="1050" b="1" dirty="0"/>
          </a:p>
          <a:p>
            <a:pPr lvl="2"/>
            <a:r>
              <a:rPr lang="zh-CN" altLang="en-US" sz="1050" b="1" dirty="0"/>
              <a:t>按字访问</a:t>
            </a:r>
            <a:endParaRPr lang="en-US" altLang="zh-CN" sz="1050" b="1" dirty="0"/>
          </a:p>
          <a:p>
            <a:pPr lvl="2"/>
            <a:endParaRPr lang="en-US" altLang="zh-CN" sz="1050" b="1" dirty="0"/>
          </a:p>
          <a:p>
            <a:pPr lvl="1"/>
            <a:r>
              <a:rPr lang="zh-CN" altLang="en-US" sz="1600" b="1" dirty="0"/>
              <a:t>有兴趣的同学可以分析一下</a:t>
            </a:r>
            <a:r>
              <a:rPr lang="en-US" altLang="zh-CN" sz="1600" b="1" dirty="0"/>
              <a:t>MIPS RAM</a:t>
            </a:r>
            <a:r>
              <a:rPr lang="zh-CN" altLang="en-US" sz="1600" b="1" dirty="0"/>
              <a:t>存储器电路的原理！</a:t>
            </a:r>
            <a:endParaRPr lang="en-US" altLang="zh-CN" sz="14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请同学们验证“</a:t>
            </a:r>
            <a:r>
              <a:rPr lang="zh-CN" altLang="en-US" sz="1800" b="1" dirty="0">
                <a:solidFill>
                  <a:srgbClr val="FF0000"/>
                </a:solidFill>
              </a:rPr>
              <a:t>复杂的</a:t>
            </a:r>
            <a:r>
              <a:rPr lang="en-US" altLang="zh-CN" sz="1800" b="1" dirty="0">
                <a:solidFill>
                  <a:srgbClr val="FF0000"/>
                </a:solidFill>
              </a:rPr>
              <a:t>MIPS RAM</a:t>
            </a:r>
            <a:r>
              <a:rPr lang="zh-CN" altLang="en-US" sz="1800" b="1" dirty="0">
                <a:solidFill>
                  <a:srgbClr val="FF0000"/>
                </a:solidFill>
              </a:rPr>
              <a:t>存储器测试电路</a:t>
            </a:r>
            <a:r>
              <a:rPr lang="zh-CN" altLang="en-US" sz="1800" b="1" dirty="0"/>
              <a:t>”的功能，有兴趣的同学可以分析一下该测试电路的原理！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918DD-D46F-432E-8BED-659A9F6F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70" y="934810"/>
            <a:ext cx="3862192" cy="17942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26F4D5-781F-4C7A-BD12-FF1E7300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52" y="4669117"/>
            <a:ext cx="3449647" cy="198699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E69AF83-A181-4399-AC93-9336EC11CD73}"/>
              </a:ext>
            </a:extLst>
          </p:cNvPr>
          <p:cNvCxnSpPr>
            <a:cxnSpLocks/>
          </p:cNvCxnSpPr>
          <p:nvPr/>
        </p:nvCxnSpPr>
        <p:spPr>
          <a:xfrm flipV="1">
            <a:off x="6789107" y="1910219"/>
            <a:ext cx="3626285" cy="1215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39992A4-2E5F-47FD-ADAC-8105CB26DB6D}"/>
              </a:ext>
            </a:extLst>
          </p:cNvPr>
          <p:cNvCxnSpPr>
            <a:cxnSpLocks/>
          </p:cNvCxnSpPr>
          <p:nvPr/>
        </p:nvCxnSpPr>
        <p:spPr>
          <a:xfrm>
            <a:off x="1426923" y="4669117"/>
            <a:ext cx="3777641" cy="993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75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MIPS </a:t>
            </a:r>
            <a:r>
              <a:rPr lang="zh-CN" altLang="en-US" b="1" dirty="0"/>
              <a:t>寄存器文件实验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寄存器文件电路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500" b="1" dirty="0">
                <a:solidFill>
                  <a:srgbClr val="FF0000"/>
                </a:solidFill>
              </a:rPr>
              <a:t>MIPS </a:t>
            </a:r>
            <a:r>
              <a:rPr lang="zh-CN" altLang="en-US" sz="1500" b="1" dirty="0">
                <a:solidFill>
                  <a:srgbClr val="FF0000"/>
                </a:solidFill>
              </a:rPr>
              <a:t>寄存器文件</a:t>
            </a:r>
            <a:r>
              <a:rPr lang="zh-CN" altLang="en-US" sz="1500" b="1" dirty="0"/>
              <a:t>（也称寄存器组、寄存器堆；用于采用</a:t>
            </a:r>
            <a:r>
              <a:rPr lang="en-US" altLang="zh-CN" sz="1500" b="1" dirty="0"/>
              <a:t>MIPS</a:t>
            </a:r>
            <a:r>
              <a:rPr lang="zh-CN" altLang="en-US" sz="1500" b="1" dirty="0"/>
              <a:t>指令系统的</a:t>
            </a:r>
            <a:r>
              <a:rPr lang="en-US" altLang="zh-CN" sz="1500" b="1" dirty="0"/>
              <a:t>CPU</a:t>
            </a:r>
            <a:r>
              <a:rPr lang="zh-CN" altLang="en-US" sz="1500" b="1" dirty="0"/>
              <a:t>）电路由</a:t>
            </a:r>
            <a:r>
              <a:rPr lang="en-US" altLang="zh-CN" sz="1500" b="1" dirty="0">
                <a:solidFill>
                  <a:srgbClr val="FF0000"/>
                </a:solidFill>
              </a:rPr>
              <a:t>32</a:t>
            </a:r>
            <a:r>
              <a:rPr lang="zh-CN" altLang="en-US" sz="1500" b="1" dirty="0">
                <a:solidFill>
                  <a:srgbClr val="FF0000"/>
                </a:solidFill>
              </a:rPr>
              <a:t>个</a:t>
            </a:r>
            <a:r>
              <a:rPr lang="en-US" altLang="zh-CN" sz="1500" b="1" dirty="0">
                <a:solidFill>
                  <a:srgbClr val="FF0000"/>
                </a:solidFill>
              </a:rPr>
              <a:t>32</a:t>
            </a:r>
            <a:r>
              <a:rPr lang="zh-CN" altLang="en-US" sz="1500" b="1" dirty="0">
                <a:solidFill>
                  <a:srgbClr val="FF0000"/>
                </a:solidFill>
              </a:rPr>
              <a:t>位的寄存器</a:t>
            </a:r>
            <a:r>
              <a:rPr lang="zh-CN" altLang="en-US" sz="1500" b="1" dirty="0"/>
              <a:t>构成，寄存器编号为</a:t>
            </a:r>
            <a:r>
              <a:rPr lang="en-US" altLang="zh-CN" sz="1500" b="1" dirty="0"/>
              <a:t>R0</a:t>
            </a:r>
            <a:r>
              <a:rPr lang="zh-CN" altLang="en-US" sz="15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500" b="1" dirty="0"/>
              <a:t>R31</a:t>
            </a:r>
            <a:r>
              <a:rPr lang="zh-CN" altLang="en-US" sz="1500" b="1" dirty="0"/>
              <a:t>；该寄存器文件有</a:t>
            </a:r>
            <a:r>
              <a:rPr lang="en-US" altLang="zh-CN" sz="1500" b="1" dirty="0">
                <a:solidFill>
                  <a:srgbClr val="FF0000"/>
                </a:solidFill>
              </a:rPr>
              <a:t>2</a:t>
            </a:r>
            <a:r>
              <a:rPr lang="zh-CN" altLang="en-US" sz="1500" b="1" dirty="0">
                <a:solidFill>
                  <a:srgbClr val="FF0000"/>
                </a:solidFill>
              </a:rPr>
              <a:t>个读出口、</a:t>
            </a:r>
            <a:r>
              <a:rPr lang="en-US" altLang="zh-CN" sz="1500" b="1" dirty="0">
                <a:solidFill>
                  <a:srgbClr val="FF0000"/>
                </a:solidFill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</a:rPr>
              <a:t>个写入口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lvl="1"/>
            <a:endParaRPr lang="en-US" altLang="zh-CN" sz="1500" b="1" dirty="0"/>
          </a:p>
          <a:p>
            <a:pPr lvl="1"/>
            <a:r>
              <a:rPr lang="en-US" altLang="zh-CN" sz="1500" b="1" dirty="0"/>
              <a:t>MIPS </a:t>
            </a:r>
            <a:r>
              <a:rPr lang="zh-CN" altLang="en-US" sz="1500" b="1" dirty="0"/>
              <a:t>寄存器文件电路的输入、输出和控制信号为：</a:t>
            </a:r>
            <a:endParaRPr lang="en-US" altLang="zh-CN" sz="1300" b="1" dirty="0"/>
          </a:p>
          <a:p>
            <a:pPr lvl="2"/>
            <a:r>
              <a:rPr lang="zh-CN" altLang="en-US" sz="1300" b="1" dirty="0"/>
              <a:t>输入：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R1#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RD1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R2#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RD2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W#</a:t>
            </a:r>
            <a:r>
              <a:rPr lang="zh-CN" altLang="en-US" sz="1300" b="1" dirty="0"/>
              <a:t>：写入口</a:t>
            </a:r>
            <a:r>
              <a:rPr lang="en-US" altLang="zh-CN" sz="1300" b="1" dirty="0"/>
              <a:t>Din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Din</a:t>
            </a:r>
            <a:r>
              <a:rPr lang="zh-CN" altLang="en-US" sz="1300" b="1" dirty="0"/>
              <a:t>：写入的数据（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输出：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RD1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1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RD2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1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控制信号：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WE</a:t>
            </a:r>
            <a:r>
              <a:rPr lang="zh-CN" altLang="en-US" sz="1300" b="1" dirty="0"/>
              <a:t>：读写控制信号；</a:t>
            </a:r>
            <a:r>
              <a:rPr lang="en-US" altLang="zh-CN" sz="1300" b="1" dirty="0"/>
              <a:t>WE=1</a:t>
            </a:r>
            <a:r>
              <a:rPr lang="zh-CN" altLang="en-US" sz="1300" b="1" dirty="0"/>
              <a:t>，写入；</a:t>
            </a:r>
            <a:r>
              <a:rPr lang="en-US" altLang="zh-CN" sz="1300" b="1" dirty="0"/>
              <a:t>WE=0</a:t>
            </a:r>
            <a:r>
              <a:rPr lang="zh-CN" altLang="en-US" sz="1300" b="1" dirty="0"/>
              <a:t>，读出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CLK</a:t>
            </a:r>
            <a:r>
              <a:rPr lang="zh-CN" altLang="en-US" sz="1300" b="1" dirty="0"/>
              <a:t>：时钟信号</a:t>
            </a:r>
            <a:endParaRPr lang="en-US" altLang="zh-CN" sz="13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315AEC-72D0-4A42-BB03-86ECA6CA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33" y="3717922"/>
            <a:ext cx="5747610" cy="13861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DB954A-BA2D-4FD3-9796-5E47802EFC77}"/>
              </a:ext>
            </a:extLst>
          </p:cNvPr>
          <p:cNvSpPr txBox="1"/>
          <p:nvPr/>
        </p:nvSpPr>
        <p:spPr>
          <a:xfrm>
            <a:off x="7486514" y="3321375"/>
            <a:ext cx="3718017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MIPS </a:t>
            </a:r>
            <a:r>
              <a:rPr lang="zh-CN" altLang="en-US" sz="1200" b="1" dirty="0"/>
              <a:t>寄存器文件设计电路的输入、输出和控制信号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278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4325F-7836-4199-B177-AC525CC2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60D2C-104E-4AA8-B458-70CBA9D4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仿真软件上，打开“第三次实验——存储系统实验.circ”设计文件，完成目录中“</a:t>
            </a:r>
            <a:r>
              <a:rPr lang="zh-CN" altLang="en-US" sz="2000" b="1" dirty="0">
                <a:solidFill>
                  <a:srgbClr val="FF0000"/>
                </a:solidFill>
              </a:rPr>
              <a:t>验证实验</a:t>
            </a:r>
            <a:r>
              <a:rPr lang="zh-CN" altLang="en-US" sz="2000" b="1" dirty="0"/>
              <a:t>”部分的内容，并对实验结果和现象进行分析。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仿真软件上，打开“第三次实验——存储系统实验.circ”设计文件，在相关电路的空白处，完成目录中的</a:t>
            </a:r>
            <a:r>
              <a:rPr lang="zh-CN" altLang="en-US" sz="2000" b="1" dirty="0">
                <a:solidFill>
                  <a:srgbClr val="FF0000"/>
                </a:solidFill>
              </a:rPr>
              <a:t>“设计实验”</a:t>
            </a:r>
            <a:r>
              <a:rPr lang="zh-CN" altLang="en-US" sz="2000" b="1" dirty="0"/>
              <a:t> ，并将设计后的文件重新命名（学号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姓名）；该设计文件中请仅保存设计实验部分的电路（相关的电路也要保存，如存储器扩展测试电路、参考字库电路），其他电路请去掉。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、实验结束后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周内（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</a:rPr>
              <a:t>21</a:t>
            </a:r>
            <a:r>
              <a:rPr lang="zh-CN" altLang="en-US" sz="2000" b="1" dirty="0">
                <a:solidFill>
                  <a:srgbClr val="FF0000"/>
                </a:solidFill>
              </a:rPr>
              <a:t>日晚上</a:t>
            </a:r>
            <a:r>
              <a:rPr lang="en-US" altLang="zh-CN" sz="2000" b="1" dirty="0">
                <a:solidFill>
                  <a:srgbClr val="FF0000"/>
                </a:solidFill>
              </a:rPr>
              <a:t>24</a:t>
            </a:r>
            <a:r>
              <a:rPr lang="zh-CN" altLang="en-US" sz="2000" b="1" dirty="0">
                <a:solidFill>
                  <a:srgbClr val="FF0000"/>
                </a:solidFill>
              </a:rPr>
              <a:t>点前</a:t>
            </a:r>
            <a:r>
              <a:rPr lang="zh-CN" altLang="en-US" sz="2000" b="1" dirty="0"/>
              <a:t>）提交实验报告（</a:t>
            </a:r>
            <a:r>
              <a:rPr lang="en-US" altLang="zh-CN" sz="2000" b="1" dirty="0"/>
              <a:t>Word</a:t>
            </a:r>
            <a:r>
              <a:rPr lang="zh-CN" altLang="en-US" sz="2000" b="1" dirty="0"/>
              <a:t>文档），同时提交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设计文件（完成实验目录中“设计实验”的要求）。</a:t>
            </a:r>
          </a:p>
        </p:txBody>
      </p:sp>
    </p:spTree>
    <p:extLst>
      <p:ext uri="{BB962C8B-B14F-4D97-AF65-F5344CB8AC3E}">
        <p14:creationId xmlns:p14="http://schemas.microsoft.com/office/powerpoint/2010/main" val="1135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99C4BC-17D5-42C8-8ADE-23967CFE241D}"/>
              </a:ext>
            </a:extLst>
          </p:cNvPr>
          <p:cNvSpPr txBox="1"/>
          <p:nvPr/>
        </p:nvSpPr>
        <p:spPr>
          <a:xfrm>
            <a:off x="793838" y="764181"/>
            <a:ext cx="243787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MIPS </a:t>
            </a:r>
            <a:r>
              <a:rPr lang="zh-CN" altLang="en-US" sz="1800" b="1" dirty="0"/>
              <a:t>寄存器文件电路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D28B621-8041-4EBA-9C36-C0609188A926}"/>
              </a:ext>
            </a:extLst>
          </p:cNvPr>
          <p:cNvGrpSpPr/>
          <p:nvPr/>
        </p:nvGrpSpPr>
        <p:grpSpPr>
          <a:xfrm>
            <a:off x="5868438" y="0"/>
            <a:ext cx="3455395" cy="6858000"/>
            <a:chOff x="5868438" y="0"/>
            <a:chExt cx="3455395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3B9AD1-62F1-4DF6-9B0C-C2549F58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8438" y="0"/>
              <a:ext cx="3411260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6207499-7A4E-4356-9BF7-3B23C05B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6468" y="0"/>
              <a:ext cx="1257365" cy="298465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C5411F0-2B83-4E7F-9721-31BFBF69C1BD}"/>
              </a:ext>
            </a:extLst>
          </p:cNvPr>
          <p:cNvSpPr txBox="1"/>
          <p:nvPr/>
        </p:nvSpPr>
        <p:spPr>
          <a:xfrm>
            <a:off x="10102241" y="3152001"/>
            <a:ext cx="1362874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32</a:t>
            </a:r>
            <a:r>
              <a:rPr lang="zh-CN" altLang="en-US" sz="1200" b="1" dirty="0"/>
              <a:t>选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多路选择器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328822-ABBD-461D-9746-9AA512B353FC}"/>
              </a:ext>
            </a:extLst>
          </p:cNvPr>
          <p:cNvSpPr txBox="1"/>
          <p:nvPr/>
        </p:nvSpPr>
        <p:spPr>
          <a:xfrm>
            <a:off x="3989703" y="2638050"/>
            <a:ext cx="89319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3-8</a:t>
            </a:r>
            <a:r>
              <a:rPr lang="zh-CN" altLang="en-US" sz="1200" b="1" dirty="0"/>
              <a:t>译码器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D06338-92FE-4AB3-A726-A7DC20D4BE48}"/>
              </a:ext>
            </a:extLst>
          </p:cNvPr>
          <p:cNvSpPr txBox="1"/>
          <p:nvPr/>
        </p:nvSpPr>
        <p:spPr>
          <a:xfrm>
            <a:off x="3989703" y="4493421"/>
            <a:ext cx="89319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2-4</a:t>
            </a:r>
            <a:r>
              <a:rPr lang="zh-CN" altLang="en-US" sz="1200" b="1" dirty="0"/>
              <a:t>译码器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2F0E8F-0BF1-45D3-A6C8-39FDD7ABBBB2}"/>
              </a:ext>
            </a:extLst>
          </p:cNvPr>
          <p:cNvSpPr txBox="1"/>
          <p:nvPr/>
        </p:nvSpPr>
        <p:spPr>
          <a:xfrm>
            <a:off x="9372047" y="948847"/>
            <a:ext cx="97013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32</a:t>
            </a:r>
            <a:r>
              <a:rPr lang="zh-CN" altLang="en-US" sz="1200" b="1" dirty="0"/>
              <a:t>位寄存器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共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个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2D8FB5-DA82-49A2-A4DE-7A1D69786F17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8805797" y="2776549"/>
            <a:ext cx="1296444" cy="513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E1FE5FE-A087-48A2-8AFB-31ACBA5351D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05797" y="3290501"/>
            <a:ext cx="1296444" cy="705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591F395-AD3F-4783-A4EF-3211DEDDCF7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357100" y="434895"/>
            <a:ext cx="2014947" cy="837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F638BA-BE9D-42E5-8974-3AE8EF454D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82896" y="569934"/>
            <a:ext cx="1680742" cy="2206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A82EEA0-2A4C-4732-8670-99F9DB996F3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82896" y="2071683"/>
            <a:ext cx="1680742" cy="704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7EB23B9-3CB0-40A0-8D0E-68B2862E2F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82896" y="2776550"/>
            <a:ext cx="1724583" cy="866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5B7B69B-7BA0-4F1A-A7A1-0339037478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82896" y="2776550"/>
            <a:ext cx="1724583" cy="2415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E0F0C0F-A3A4-4324-8D22-66D745CBE1E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82896" y="4631921"/>
            <a:ext cx="1423959" cy="1399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E385C25-8FA1-4F3A-AF67-EEF3FF752B7E}"/>
              </a:ext>
            </a:extLst>
          </p:cNvPr>
          <p:cNvSpPr txBox="1"/>
          <p:nvPr/>
        </p:nvSpPr>
        <p:spPr>
          <a:xfrm>
            <a:off x="6316598" y="39019"/>
            <a:ext cx="204797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MIPS </a:t>
            </a:r>
            <a:r>
              <a:rPr lang="zh-CN" altLang="en-US" sz="1400" b="1" dirty="0"/>
              <a:t>寄存器文件电路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511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F5B851-71BA-45D5-85A5-C024B702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6" y="1569294"/>
            <a:ext cx="8163108" cy="5020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B576B0-B844-4353-987F-759A9968F724}"/>
              </a:ext>
            </a:extLst>
          </p:cNvPr>
          <p:cNvSpPr txBox="1"/>
          <p:nvPr/>
        </p:nvSpPr>
        <p:spPr>
          <a:xfrm>
            <a:off x="4346532" y="6338672"/>
            <a:ext cx="37202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简单的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寄存器文件</a:t>
            </a:r>
            <a:r>
              <a:rPr lang="zh-CN" altLang="en-US" b="1" dirty="0"/>
              <a:t>测试</a:t>
            </a:r>
            <a:r>
              <a:rPr lang="zh-CN" altLang="en-US" sz="1800" b="1" dirty="0"/>
              <a:t>电路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D40F3A9-BA1B-444B-99FF-14C7FF6B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60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）简单的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寄存器文件测试电路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将前面的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寄存器文件电路</a:t>
            </a:r>
            <a:r>
              <a:rPr lang="zh-CN" altLang="en-US" sz="1400" b="1" dirty="0">
                <a:solidFill>
                  <a:srgbClr val="FF0000"/>
                </a:solidFill>
              </a:rPr>
              <a:t>封装</a:t>
            </a:r>
            <a:r>
              <a:rPr lang="zh-CN" altLang="en-US" sz="1400" b="1" dirty="0"/>
              <a:t>后，再添加一些输入、输出及控制信号，就可以构成一个简单的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寄存器文件测试电路：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F49A66-EC71-47BA-B104-F3E7613CF4D7}"/>
              </a:ext>
            </a:extLst>
          </p:cNvPr>
          <p:cNvSpPr txBox="1"/>
          <p:nvPr/>
        </p:nvSpPr>
        <p:spPr>
          <a:xfrm>
            <a:off x="5075129" y="2703155"/>
            <a:ext cx="2041742" cy="2539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50" b="1" dirty="0"/>
              <a:t>封装后的</a:t>
            </a:r>
            <a:r>
              <a:rPr lang="en-US" altLang="zh-CN" sz="1050" b="1" dirty="0"/>
              <a:t>MIPS </a:t>
            </a:r>
            <a:r>
              <a:rPr lang="zh-CN" altLang="en-US" sz="1050" b="1" dirty="0"/>
              <a:t>寄存器文件电路</a:t>
            </a:r>
            <a:endParaRPr lang="zh-CN" altLang="en-US" sz="105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903AE0-D63C-43FC-AFDC-E1E8068C16E9}"/>
              </a:ext>
            </a:extLst>
          </p:cNvPr>
          <p:cNvSpPr txBox="1"/>
          <p:nvPr/>
        </p:nvSpPr>
        <p:spPr>
          <a:xfrm>
            <a:off x="5323562" y="2999170"/>
            <a:ext cx="367408" cy="11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800" b="1" dirty="0"/>
              <a:t>R1#</a:t>
            </a:r>
          </a:p>
          <a:p>
            <a:pPr>
              <a:lnSpc>
                <a:spcPts val="2900"/>
              </a:lnSpc>
            </a:pPr>
            <a:r>
              <a:rPr lang="en-US" altLang="zh-CN" sz="800" b="1" dirty="0"/>
              <a:t>R2#</a:t>
            </a:r>
          </a:p>
          <a:p>
            <a:pPr>
              <a:lnSpc>
                <a:spcPts val="2900"/>
              </a:lnSpc>
            </a:pPr>
            <a:r>
              <a:rPr lang="en-US" altLang="zh-CN" sz="800" b="1" dirty="0"/>
              <a:t>W#</a:t>
            </a:r>
            <a:endParaRPr lang="zh-CN" altLang="en-US" sz="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CE045-2B22-4A68-8161-41F79BFF18F5}"/>
              </a:ext>
            </a:extLst>
          </p:cNvPr>
          <p:cNvSpPr txBox="1"/>
          <p:nvPr/>
        </p:nvSpPr>
        <p:spPr>
          <a:xfrm>
            <a:off x="5561116" y="3784411"/>
            <a:ext cx="1106393" cy="398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800" b="1" dirty="0"/>
              <a:t>Din       WE       CLK</a:t>
            </a:r>
            <a:endParaRPr lang="zh-CN" altLang="en-US" sz="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FA5D95-470C-4F2F-B946-7920E8C5DE4E}"/>
              </a:ext>
            </a:extLst>
          </p:cNvPr>
          <p:cNvSpPr txBox="1"/>
          <p:nvPr/>
        </p:nvSpPr>
        <p:spPr>
          <a:xfrm>
            <a:off x="6475980" y="3185505"/>
            <a:ext cx="380232" cy="770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800" b="1" dirty="0"/>
              <a:t>RD1</a:t>
            </a:r>
          </a:p>
          <a:p>
            <a:pPr>
              <a:lnSpc>
                <a:spcPts val="2900"/>
              </a:lnSpc>
            </a:pPr>
            <a:r>
              <a:rPr lang="en-US" altLang="zh-CN" sz="800" b="1" dirty="0"/>
              <a:t>RD2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4427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8701"/>
            <a:ext cx="10515600" cy="4712960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寄存器文件电路（</a:t>
            </a:r>
            <a:r>
              <a:rPr lang="en-US" altLang="zh-CN" sz="2000" b="1" dirty="0"/>
              <a:t>R0=0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在</a:t>
            </a:r>
            <a:r>
              <a:rPr lang="en-US" altLang="zh-CN" sz="1500" b="1" dirty="0"/>
              <a:t>MIPS</a:t>
            </a:r>
            <a:r>
              <a:rPr lang="zh-CN" altLang="en-US" sz="1500" b="1" dirty="0"/>
              <a:t>微处理器中，要求</a:t>
            </a:r>
            <a:r>
              <a:rPr lang="en-US" altLang="zh-CN" sz="1500" b="1" dirty="0">
                <a:solidFill>
                  <a:srgbClr val="FF0000"/>
                </a:solidFill>
              </a:rPr>
              <a:t>R0</a:t>
            </a:r>
            <a:r>
              <a:rPr lang="zh-CN" altLang="en-US" sz="1500" b="1" dirty="0">
                <a:solidFill>
                  <a:srgbClr val="FF0000"/>
                </a:solidFill>
              </a:rPr>
              <a:t>恒等于</a:t>
            </a:r>
            <a:r>
              <a:rPr lang="en-US" altLang="zh-CN" sz="1500" b="1" dirty="0">
                <a:solidFill>
                  <a:srgbClr val="FF0000"/>
                </a:solidFill>
              </a:rPr>
              <a:t>0</a:t>
            </a:r>
            <a:r>
              <a:rPr lang="zh-CN" altLang="en-US" sz="1500" b="1" dirty="0"/>
              <a:t>；通过对前面的</a:t>
            </a:r>
            <a:r>
              <a:rPr lang="en-US" altLang="zh-CN" sz="1500" b="1" dirty="0"/>
              <a:t>MIPS </a:t>
            </a:r>
            <a:r>
              <a:rPr lang="zh-CN" altLang="en-US" sz="1500" b="1" dirty="0"/>
              <a:t>寄存器文件电路进行修改，可以得到</a:t>
            </a:r>
            <a:r>
              <a:rPr lang="en-US" altLang="zh-CN" sz="1500" b="1" dirty="0"/>
              <a:t>R0=0</a:t>
            </a:r>
            <a:r>
              <a:rPr lang="zh-CN" altLang="en-US" sz="1500" b="1" dirty="0"/>
              <a:t>的</a:t>
            </a:r>
            <a:r>
              <a:rPr lang="en-US" altLang="zh-CN" sz="1500" b="1" dirty="0"/>
              <a:t>MIPS </a:t>
            </a:r>
            <a:r>
              <a:rPr lang="zh-CN" altLang="en-US" sz="1500" b="1" dirty="0"/>
              <a:t>寄存器文件电路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en-US" altLang="zh-CN" sz="1500" b="1" dirty="0"/>
              <a:t>MIPS </a:t>
            </a:r>
            <a:r>
              <a:rPr lang="zh-CN" altLang="en-US" sz="1500" b="1" dirty="0"/>
              <a:t>寄存器文件电路（</a:t>
            </a:r>
            <a:r>
              <a:rPr lang="en-US" altLang="zh-CN" sz="1500" b="1" dirty="0"/>
              <a:t>R0=0</a:t>
            </a:r>
            <a:r>
              <a:rPr lang="zh-CN" altLang="en-US" sz="1500" b="1" dirty="0"/>
              <a:t>）的输入、输出和控制信号为：</a:t>
            </a:r>
            <a:endParaRPr lang="en-US" altLang="zh-CN" sz="1300" b="1" dirty="0"/>
          </a:p>
          <a:p>
            <a:pPr lvl="2"/>
            <a:r>
              <a:rPr lang="zh-CN" altLang="en-US" sz="1300" b="1" dirty="0"/>
              <a:t>输入：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R1#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RD1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R2#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RD2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W#</a:t>
            </a:r>
            <a:r>
              <a:rPr lang="zh-CN" altLang="en-US" sz="1300" b="1" dirty="0"/>
              <a:t>：写入口</a:t>
            </a:r>
            <a:r>
              <a:rPr lang="en-US" altLang="zh-CN" sz="1300" b="1" dirty="0"/>
              <a:t>Din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5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Din</a:t>
            </a:r>
            <a:r>
              <a:rPr lang="zh-CN" altLang="en-US" sz="1300" b="1" dirty="0"/>
              <a:t>：写入的数据（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输出：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RD1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1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RD2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1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控制信号：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WE</a:t>
            </a:r>
            <a:r>
              <a:rPr lang="zh-CN" altLang="en-US" sz="1300" b="1" dirty="0"/>
              <a:t>：读写控制信号；</a:t>
            </a:r>
            <a:r>
              <a:rPr lang="en-US" altLang="zh-CN" sz="1300" b="1" dirty="0"/>
              <a:t>WE=1</a:t>
            </a:r>
            <a:r>
              <a:rPr lang="zh-CN" altLang="en-US" sz="1300" b="1" dirty="0"/>
              <a:t>，写入；</a:t>
            </a:r>
            <a:r>
              <a:rPr lang="en-US" altLang="zh-CN" sz="1300" b="1" dirty="0"/>
              <a:t>WE=0</a:t>
            </a:r>
            <a:r>
              <a:rPr lang="zh-CN" altLang="en-US" sz="1300" b="1" dirty="0"/>
              <a:t>，读出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CLK</a:t>
            </a:r>
            <a:r>
              <a:rPr lang="zh-CN" altLang="en-US" sz="1300" b="1" dirty="0"/>
              <a:t>：时钟信号</a:t>
            </a:r>
            <a:endParaRPr lang="en-US" altLang="zh-CN" sz="13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315AEC-72D0-4A42-BB03-86ECA6CA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03" y="3210619"/>
            <a:ext cx="5747610" cy="13861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DB954A-BA2D-4FD3-9796-5E47802EFC77}"/>
              </a:ext>
            </a:extLst>
          </p:cNvPr>
          <p:cNvSpPr txBox="1"/>
          <p:nvPr/>
        </p:nvSpPr>
        <p:spPr>
          <a:xfrm>
            <a:off x="7107603" y="2808507"/>
            <a:ext cx="4096010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MIPS </a:t>
            </a:r>
            <a:r>
              <a:rPr lang="zh-CN" altLang="en-US" sz="1200" b="1" dirty="0"/>
              <a:t>寄存器文件电路（</a:t>
            </a:r>
            <a:r>
              <a:rPr lang="en-US" altLang="zh-CN" sz="1200" b="1" dirty="0"/>
              <a:t>R0=0</a:t>
            </a:r>
            <a:r>
              <a:rPr lang="zh-CN" altLang="en-US" sz="1200" b="1" dirty="0"/>
              <a:t>）的输入、输出和控制信号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616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ECA667-6D15-42EC-97D8-C108D992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55" y="0"/>
            <a:ext cx="3656027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305745-3F74-4976-AD2D-494D935AA180}"/>
              </a:ext>
            </a:extLst>
          </p:cNvPr>
          <p:cNvSpPr txBox="1"/>
          <p:nvPr/>
        </p:nvSpPr>
        <p:spPr>
          <a:xfrm>
            <a:off x="2509168" y="283356"/>
            <a:ext cx="339611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MIPS </a:t>
            </a:r>
            <a:r>
              <a:rPr lang="zh-CN" altLang="en-US" sz="1800" b="1" dirty="0"/>
              <a:t>寄存器文件电路（</a:t>
            </a:r>
            <a:r>
              <a:rPr lang="en-US" altLang="zh-CN" sz="1800" b="1" dirty="0"/>
              <a:t>R0=0</a:t>
            </a:r>
            <a:r>
              <a:rPr lang="zh-CN" altLang="en-US" sz="1800" b="1" dirty="0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BCB8C-6EC2-4E39-8D20-01FB227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56" y="2082452"/>
            <a:ext cx="3818301" cy="191914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EB39725-4D5D-4F75-B86E-DE311CB8BCDE}"/>
              </a:ext>
            </a:extLst>
          </p:cNvPr>
          <p:cNvCxnSpPr>
            <a:cxnSpLocks/>
          </p:cNvCxnSpPr>
          <p:nvPr/>
        </p:nvCxnSpPr>
        <p:spPr>
          <a:xfrm flipH="1">
            <a:off x="3701441" y="1770728"/>
            <a:ext cx="701458" cy="85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6E264FB-41F5-4F89-947A-6FC2E007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68" y="4655734"/>
            <a:ext cx="2227880" cy="18650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A22BBE-451F-4E32-B002-F020306222DF}"/>
              </a:ext>
            </a:extLst>
          </p:cNvPr>
          <p:cNvSpPr txBox="1"/>
          <p:nvPr/>
        </p:nvSpPr>
        <p:spPr>
          <a:xfrm>
            <a:off x="4853893" y="4994378"/>
            <a:ext cx="9188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R0</a:t>
            </a:r>
            <a:r>
              <a:rPr lang="zh-CN" altLang="en-US" b="1" dirty="0"/>
              <a:t>任意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5F1F9E-87AD-430D-85A8-76C0D67D9F60}"/>
              </a:ext>
            </a:extLst>
          </p:cNvPr>
          <p:cNvSpPr txBox="1"/>
          <p:nvPr/>
        </p:nvSpPr>
        <p:spPr>
          <a:xfrm>
            <a:off x="6695163" y="2788456"/>
            <a:ext cx="98955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5-32</a:t>
            </a:r>
            <a:r>
              <a:rPr lang="zh-CN" altLang="en-US" sz="1200" b="1" dirty="0"/>
              <a:t>译码器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0AED816-A053-4AA4-BB34-CB2AB00EF31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84718" y="826718"/>
            <a:ext cx="546394" cy="2100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1BD139F-6A69-42C7-8EE5-BF437A183EB1}"/>
              </a:ext>
            </a:extLst>
          </p:cNvPr>
          <p:cNvSpPr txBox="1"/>
          <p:nvPr/>
        </p:nvSpPr>
        <p:spPr>
          <a:xfrm>
            <a:off x="4003970" y="1386052"/>
            <a:ext cx="7457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R0=0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4570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C76ABE-71F8-4C31-8A23-52A9213A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40" y="1801824"/>
            <a:ext cx="7196476" cy="427933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2ECCD03-CD68-4963-9193-96A4700F0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97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）简单的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寄存器文件测试电路（</a:t>
            </a:r>
            <a:r>
              <a:rPr lang="en-US" altLang="zh-CN" sz="2000" b="1" dirty="0"/>
              <a:t>R0=0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将前面的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寄存器文件电路（</a:t>
            </a:r>
            <a:r>
              <a:rPr lang="en-US" altLang="zh-CN" sz="1400" b="1" dirty="0"/>
              <a:t>R0=0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封装</a:t>
            </a:r>
            <a:r>
              <a:rPr lang="zh-CN" altLang="en-US" sz="1400" b="1" dirty="0"/>
              <a:t>后，再添加一些输入、输出及控制信号，就可以构成一个简单的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寄存器文件测试电路（</a:t>
            </a:r>
            <a:r>
              <a:rPr lang="en-US" altLang="zh-CN" sz="1400" b="1" dirty="0"/>
              <a:t>R0=0</a:t>
            </a:r>
            <a:r>
              <a:rPr lang="zh-CN" altLang="en-US" sz="1400" b="1" dirty="0"/>
              <a:t>）：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86C9A-D717-41E5-9835-9083B00E8F4A}"/>
              </a:ext>
            </a:extLst>
          </p:cNvPr>
          <p:cNvSpPr txBox="1"/>
          <p:nvPr/>
        </p:nvSpPr>
        <p:spPr>
          <a:xfrm>
            <a:off x="4373808" y="6244358"/>
            <a:ext cx="459914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简单的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寄存器文件</a:t>
            </a:r>
            <a:r>
              <a:rPr lang="zh-CN" altLang="en-US" b="1" dirty="0"/>
              <a:t>测试</a:t>
            </a:r>
            <a:r>
              <a:rPr lang="zh-CN" altLang="en-US" sz="1800" b="1" dirty="0"/>
              <a:t>电路（</a:t>
            </a:r>
            <a:r>
              <a:rPr lang="en-US" altLang="zh-CN" sz="1800" b="1" dirty="0"/>
              <a:t>R0=0</a:t>
            </a:r>
            <a:r>
              <a:rPr lang="zh-CN" altLang="en-US" sz="1800" b="1" dirty="0"/>
              <a:t>）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FA8A7F-4607-4B60-9D79-4FD43B40C77E}"/>
              </a:ext>
            </a:extLst>
          </p:cNvPr>
          <p:cNvSpPr txBox="1"/>
          <p:nvPr/>
        </p:nvSpPr>
        <p:spPr>
          <a:xfrm>
            <a:off x="5989530" y="2991254"/>
            <a:ext cx="1989550" cy="21544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800" b="1" dirty="0"/>
              <a:t>封装后的</a:t>
            </a:r>
            <a:r>
              <a:rPr lang="en-US" altLang="zh-CN" sz="800" b="1" dirty="0"/>
              <a:t>MIPS </a:t>
            </a:r>
            <a:r>
              <a:rPr lang="zh-CN" altLang="en-US" sz="800" b="1" dirty="0"/>
              <a:t>寄存器文件电路（</a:t>
            </a:r>
            <a:r>
              <a:rPr lang="en-US" altLang="zh-CN" sz="800" b="1" dirty="0"/>
              <a:t>R0=0</a:t>
            </a:r>
            <a:r>
              <a:rPr lang="zh-CN" altLang="en-US" sz="800" b="1" dirty="0"/>
              <a:t>）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250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F08929B-FB1E-414A-A38C-994ED454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34" y="1675242"/>
            <a:ext cx="5039519" cy="223914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E5B90F5-2B78-44AD-9DC3-E77111172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4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）复杂的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寄存器文件测试电路（</a:t>
            </a:r>
            <a:r>
              <a:rPr lang="en-US" altLang="zh-CN" sz="2000" b="1" dirty="0"/>
              <a:t>R0=0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，使电路复位；然后按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，启动时钟；如果显示“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”，表示测试通过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有兴趣的同学，可以分析该电路的原理！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A1988-2A24-44C5-8E50-8EE1FCFF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34" y="4319446"/>
            <a:ext cx="4951956" cy="1859209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9E0C668-1878-4433-AD5B-05F13B955C34}"/>
              </a:ext>
            </a:extLst>
          </p:cNvPr>
          <p:cNvCxnSpPr/>
          <p:nvPr/>
        </p:nvCxnSpPr>
        <p:spPr>
          <a:xfrm flipH="1">
            <a:off x="9807879" y="3125244"/>
            <a:ext cx="1058450" cy="146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F8F621-799E-4FE1-8B92-5842D4DCBC68}"/>
              </a:ext>
            </a:extLst>
          </p:cNvPr>
          <p:cNvSpPr txBox="1"/>
          <p:nvPr/>
        </p:nvSpPr>
        <p:spPr>
          <a:xfrm>
            <a:off x="9075107" y="6178655"/>
            <a:ext cx="100540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评分逻辑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80D7F1-0BB8-44AC-B990-6D4528CCD11E}"/>
              </a:ext>
            </a:extLst>
          </p:cNvPr>
          <p:cNvSpPr txBox="1"/>
          <p:nvPr/>
        </p:nvSpPr>
        <p:spPr>
          <a:xfrm>
            <a:off x="3832760" y="6399050"/>
            <a:ext cx="459914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复杂</a:t>
            </a:r>
            <a:r>
              <a:rPr lang="zh-CN" altLang="en-US" sz="1800" b="1" dirty="0"/>
              <a:t>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寄存器文件</a:t>
            </a:r>
            <a:r>
              <a:rPr lang="zh-CN" altLang="en-US" b="1" dirty="0"/>
              <a:t>测试</a:t>
            </a:r>
            <a:r>
              <a:rPr lang="zh-CN" altLang="en-US" sz="1800" b="1" dirty="0"/>
              <a:t>电路（</a:t>
            </a:r>
            <a:r>
              <a:rPr lang="en-US" altLang="zh-CN" sz="1800" b="1" dirty="0"/>
              <a:t>R0=0</a:t>
            </a:r>
            <a:r>
              <a:rPr lang="zh-CN" altLang="en-US" sz="1800" b="1" dirty="0"/>
              <a:t>）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15E256-FD31-48A6-A66C-7065E482222B}"/>
              </a:ext>
            </a:extLst>
          </p:cNvPr>
          <p:cNvGrpSpPr/>
          <p:nvPr/>
        </p:nvGrpSpPr>
        <p:grpSpPr>
          <a:xfrm>
            <a:off x="1240077" y="1722756"/>
            <a:ext cx="5185367" cy="4567081"/>
            <a:chOff x="1240077" y="1722756"/>
            <a:chExt cx="5185367" cy="456708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2ACAE1-3A16-4B34-B558-5AB579BD090B}"/>
                </a:ext>
              </a:extLst>
            </p:cNvPr>
            <p:cNvGrpSpPr/>
            <p:nvPr/>
          </p:nvGrpSpPr>
          <p:grpSpPr>
            <a:xfrm>
              <a:off x="1240077" y="1722756"/>
              <a:ext cx="5185367" cy="4567081"/>
              <a:chOff x="1240077" y="1722756"/>
              <a:chExt cx="5185367" cy="45670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6D014B5-F0A1-44B8-BFD6-5D2459FDB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077" y="1722756"/>
                <a:ext cx="5185367" cy="4567081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706D1F8-C300-4E10-886F-F5D8DBDA5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3902" y="5966488"/>
                <a:ext cx="1803493" cy="165108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5D97AF0-7E1B-499D-B3DB-EACFF41BE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994" y="1893426"/>
              <a:ext cx="2159664" cy="129528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EA33DD9-2D39-4AE4-B279-8FAC3BBEFC5C}"/>
              </a:ext>
            </a:extLst>
          </p:cNvPr>
          <p:cNvSpPr txBox="1"/>
          <p:nvPr/>
        </p:nvSpPr>
        <p:spPr>
          <a:xfrm>
            <a:off x="5019784" y="1347125"/>
            <a:ext cx="1989550" cy="21544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800" b="1" dirty="0"/>
              <a:t>封装后的</a:t>
            </a:r>
            <a:r>
              <a:rPr lang="en-US" altLang="zh-CN" sz="800" b="1" dirty="0"/>
              <a:t>MIPS </a:t>
            </a:r>
            <a:r>
              <a:rPr lang="zh-CN" altLang="en-US" sz="800" b="1" dirty="0"/>
              <a:t>寄存器文件电路（</a:t>
            </a:r>
            <a:r>
              <a:rPr lang="en-US" altLang="zh-CN" sz="800" b="1" dirty="0"/>
              <a:t>R0=0</a:t>
            </a:r>
            <a:r>
              <a:rPr lang="zh-CN" altLang="en-US" sz="800" b="1" dirty="0"/>
              <a:t>）</a:t>
            </a:r>
            <a:endParaRPr lang="zh-CN" altLang="en-US" sz="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EFFC0C1-A4CF-4C8C-BD66-D41F0A0A4A98}"/>
              </a:ext>
            </a:extLst>
          </p:cNvPr>
          <p:cNvCxnSpPr>
            <a:stCxn id="15" idx="2"/>
          </p:cNvCxnSpPr>
          <p:nvPr/>
        </p:nvCxnSpPr>
        <p:spPr>
          <a:xfrm flipH="1">
            <a:off x="5267195" y="1562569"/>
            <a:ext cx="747364" cy="654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1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08332-B7E0-4DCB-9851-D4520FAF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022"/>
            <a:ext cx="10515600" cy="547704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100" b="1" dirty="0"/>
              <a:t>请同学们使用“</a:t>
            </a:r>
            <a:r>
              <a:rPr lang="zh-CN" altLang="en-US" sz="2100" b="1" dirty="0">
                <a:solidFill>
                  <a:srgbClr val="FF0000"/>
                </a:solidFill>
              </a:rPr>
              <a:t>简单的</a:t>
            </a:r>
            <a:r>
              <a:rPr lang="en-US" altLang="zh-CN" sz="2100" b="1" dirty="0">
                <a:solidFill>
                  <a:srgbClr val="FF0000"/>
                </a:solidFill>
              </a:rPr>
              <a:t>MIPS </a:t>
            </a:r>
            <a:r>
              <a:rPr lang="zh-CN" altLang="en-US" sz="2100" b="1" dirty="0">
                <a:solidFill>
                  <a:srgbClr val="FF0000"/>
                </a:solidFill>
              </a:rPr>
              <a:t>寄存器文件测试电路</a:t>
            </a:r>
            <a:r>
              <a:rPr lang="zh-CN" altLang="en-US" sz="2100" b="1" dirty="0"/>
              <a:t>”，对</a:t>
            </a:r>
            <a:r>
              <a:rPr lang="en-US" altLang="zh-CN" sz="2100" b="1" dirty="0"/>
              <a:t>MIPS </a:t>
            </a:r>
            <a:r>
              <a:rPr lang="zh-CN" altLang="en-US" sz="2100" b="1" dirty="0"/>
              <a:t>寄存器文件电路的功能进行测试，包括：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向不同的寄存器中写入内容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分别从两个不同的端口读出不同的寄存器中的内容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2100" b="1" dirty="0"/>
              <a:t>请同学们使用“</a:t>
            </a:r>
            <a:r>
              <a:rPr lang="zh-CN" altLang="en-US" sz="2100" b="1" dirty="0">
                <a:solidFill>
                  <a:srgbClr val="FF0000"/>
                </a:solidFill>
              </a:rPr>
              <a:t>简单的</a:t>
            </a:r>
            <a:r>
              <a:rPr lang="en-US" altLang="zh-CN" sz="2100" b="1" dirty="0">
                <a:solidFill>
                  <a:srgbClr val="FF0000"/>
                </a:solidFill>
              </a:rPr>
              <a:t>MIPS </a:t>
            </a:r>
            <a:r>
              <a:rPr lang="zh-CN" altLang="en-US" sz="2100" b="1" dirty="0">
                <a:solidFill>
                  <a:srgbClr val="FF0000"/>
                </a:solidFill>
              </a:rPr>
              <a:t>寄存器文件测试电路（</a:t>
            </a:r>
            <a:r>
              <a:rPr lang="en-US" altLang="zh-CN" sz="2100" b="1" dirty="0">
                <a:solidFill>
                  <a:srgbClr val="FF0000"/>
                </a:solidFill>
              </a:rPr>
              <a:t>R0=0</a:t>
            </a:r>
            <a:r>
              <a:rPr lang="zh-CN" altLang="en-US" sz="2100" b="1" dirty="0">
                <a:solidFill>
                  <a:srgbClr val="FF0000"/>
                </a:solidFill>
              </a:rPr>
              <a:t>）</a:t>
            </a:r>
            <a:r>
              <a:rPr lang="zh-CN" altLang="en-US" sz="2100" b="1" dirty="0"/>
              <a:t>”，对</a:t>
            </a:r>
            <a:r>
              <a:rPr lang="en-US" altLang="zh-CN" sz="2100" b="1" dirty="0"/>
              <a:t>MIPS </a:t>
            </a:r>
            <a:r>
              <a:rPr lang="zh-CN" altLang="en-US" sz="2100" b="1" dirty="0"/>
              <a:t>寄存器文件电路（</a:t>
            </a:r>
            <a:r>
              <a:rPr lang="en-US" altLang="zh-CN" sz="2100" b="1" dirty="0"/>
              <a:t>R0=0</a:t>
            </a:r>
            <a:r>
              <a:rPr lang="zh-CN" altLang="en-US" sz="2100" b="1" dirty="0"/>
              <a:t>）的功能进行测试，包括：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向不同的寄存器中写入内容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分别从两个不同的端口读出不同的寄存器中的内容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验证</a:t>
            </a:r>
            <a:r>
              <a:rPr lang="en-US" altLang="zh-CN" sz="1600" b="1" dirty="0"/>
              <a:t>R0</a:t>
            </a:r>
            <a:r>
              <a:rPr lang="zh-CN" altLang="en-US" sz="1600" b="1" dirty="0"/>
              <a:t>是否恒等于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？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2100" b="1" dirty="0"/>
              <a:t>请同学们验证“</a:t>
            </a:r>
            <a:r>
              <a:rPr lang="zh-CN" altLang="en-US" sz="2100" b="1" dirty="0">
                <a:solidFill>
                  <a:srgbClr val="FF0000"/>
                </a:solidFill>
              </a:rPr>
              <a:t>复杂的</a:t>
            </a:r>
            <a:r>
              <a:rPr lang="en-US" altLang="zh-CN" sz="2100" b="1" dirty="0">
                <a:solidFill>
                  <a:srgbClr val="FF0000"/>
                </a:solidFill>
              </a:rPr>
              <a:t>MIPS </a:t>
            </a:r>
            <a:r>
              <a:rPr lang="zh-CN" altLang="en-US" sz="2100" b="1" dirty="0">
                <a:solidFill>
                  <a:srgbClr val="FF0000"/>
                </a:solidFill>
              </a:rPr>
              <a:t>寄存器文件测试电路（</a:t>
            </a:r>
            <a:r>
              <a:rPr lang="en-US" altLang="zh-CN" sz="2100" b="1" dirty="0">
                <a:solidFill>
                  <a:srgbClr val="FF0000"/>
                </a:solidFill>
              </a:rPr>
              <a:t>R0=0</a:t>
            </a:r>
            <a:r>
              <a:rPr lang="zh-CN" altLang="en-US" sz="2100" b="1" dirty="0">
                <a:solidFill>
                  <a:srgbClr val="FF0000"/>
                </a:solidFill>
              </a:rPr>
              <a:t>）</a:t>
            </a:r>
            <a:r>
              <a:rPr lang="zh-CN" altLang="en-US" sz="2100" b="1" dirty="0"/>
              <a:t>”的功能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2100" b="1" dirty="0"/>
              <a:t>有兴趣的同学可以分析一下这</a:t>
            </a:r>
            <a:r>
              <a:rPr lang="en-US" altLang="zh-CN" sz="2100" b="1" dirty="0"/>
              <a:t>3</a:t>
            </a:r>
            <a:r>
              <a:rPr lang="zh-CN" altLang="en-US" sz="2100" b="1" dirty="0"/>
              <a:t>个电路的原理：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MIPS </a:t>
            </a:r>
            <a:r>
              <a:rPr lang="zh-CN" altLang="en-US" sz="1600" b="1" dirty="0"/>
              <a:t>寄存器文件电路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600" b="1" dirty="0"/>
              <a:t>MIPS </a:t>
            </a:r>
            <a:r>
              <a:rPr lang="zh-CN" altLang="en-US" sz="1600" b="1" dirty="0"/>
              <a:t>寄存器文件电路（</a:t>
            </a:r>
            <a:r>
              <a:rPr lang="en-US" altLang="zh-CN" sz="1600" b="1" dirty="0"/>
              <a:t>R0=0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复杂的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寄存器文件测试电路（</a:t>
            </a:r>
            <a:r>
              <a:rPr lang="en-US" altLang="zh-CN" sz="1600" b="1" dirty="0"/>
              <a:t>R0=0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/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3173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4</a:t>
            </a:r>
            <a:r>
              <a:rPr lang="zh-CN" altLang="en-US" b="1" dirty="0"/>
              <a:t>、</a:t>
            </a:r>
            <a:r>
              <a:rPr lang="en-US" altLang="zh-CN" b="1" dirty="0"/>
              <a:t>cache</a:t>
            </a:r>
            <a:r>
              <a:rPr lang="zh-CN" altLang="en-US" b="1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）直接相联映射方式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直接相联映射方式：主存地址 </a:t>
            </a:r>
            <a:r>
              <a:rPr lang="en-US" altLang="zh-CN" sz="1500" b="1" dirty="0"/>
              <a:t>= </a:t>
            </a:r>
            <a:r>
              <a:rPr lang="zh-CN" altLang="en-US" sz="1500" b="1" dirty="0"/>
              <a:t>区地址（</a:t>
            </a:r>
            <a:r>
              <a:rPr lang="en-US" altLang="zh-CN" sz="1500" b="1" dirty="0"/>
              <a:t>tag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行索引（</a:t>
            </a:r>
            <a:r>
              <a:rPr lang="en-US" altLang="zh-CN" sz="1500" b="1" dirty="0"/>
              <a:t>index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块内偏移（</a:t>
            </a:r>
            <a:r>
              <a:rPr lang="en-US" altLang="zh-CN" sz="1500" b="1" dirty="0"/>
              <a:t>offset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500" b="1" dirty="0"/>
              <a:t>假设主存地址</a:t>
            </a:r>
            <a:r>
              <a:rPr lang="en-US" altLang="zh-CN" sz="1500" b="1" dirty="0"/>
              <a:t>=16</a:t>
            </a:r>
            <a:r>
              <a:rPr lang="zh-CN" altLang="en-US" sz="1500" b="1" dirty="0"/>
              <a:t>位；其中，区地址</a:t>
            </a:r>
            <a:r>
              <a:rPr lang="en-US" altLang="zh-CN" sz="1500" b="1" dirty="0"/>
              <a:t>=11</a:t>
            </a:r>
            <a:r>
              <a:rPr lang="zh-CN" altLang="en-US" sz="1500" b="1" dirty="0"/>
              <a:t>位，行索引</a:t>
            </a:r>
            <a:r>
              <a:rPr lang="en-US" altLang="zh-CN" sz="1500" b="1" dirty="0"/>
              <a:t>=3</a:t>
            </a:r>
            <a:r>
              <a:rPr lang="zh-CN" altLang="en-US" sz="1500" b="1" dirty="0"/>
              <a:t>位，块内偏移</a:t>
            </a:r>
            <a:r>
              <a:rPr lang="en-US" altLang="zh-CN" sz="1500" b="1" dirty="0"/>
              <a:t>=2</a:t>
            </a:r>
            <a:r>
              <a:rPr lang="zh-CN" altLang="en-US" sz="1500" b="1" dirty="0"/>
              <a:t>位；即</a:t>
            </a:r>
            <a:r>
              <a:rPr lang="en-US" altLang="zh-CN" sz="1500" b="1" dirty="0"/>
              <a:t>cache</a:t>
            </a:r>
            <a:r>
              <a:rPr lang="zh-CN" altLang="en-US" sz="1500" b="1" dirty="0"/>
              <a:t>有</a:t>
            </a:r>
            <a:r>
              <a:rPr lang="en-US" altLang="zh-CN" sz="1500" b="1" dirty="0">
                <a:solidFill>
                  <a:srgbClr val="FF0000"/>
                </a:solidFill>
              </a:rPr>
              <a:t>8</a:t>
            </a:r>
            <a:r>
              <a:rPr lang="zh-CN" altLang="en-US" sz="1500" b="1" dirty="0">
                <a:solidFill>
                  <a:srgbClr val="FF0000"/>
                </a:solidFill>
              </a:rPr>
              <a:t>行</a:t>
            </a:r>
            <a:r>
              <a:rPr lang="zh-CN" altLang="en-US" sz="1500" b="1" dirty="0"/>
              <a:t>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3</a:t>
            </a:r>
            <a:r>
              <a:rPr lang="en-US" altLang="zh-CN" sz="1500" b="1" dirty="0"/>
              <a:t>=8</a:t>
            </a:r>
            <a:r>
              <a:rPr lang="zh-CN" altLang="en-US" sz="1500" b="1" dirty="0"/>
              <a:t>），每行存放</a:t>
            </a:r>
            <a:r>
              <a:rPr lang="en-US" altLang="zh-CN" sz="1500" b="1" dirty="0">
                <a:solidFill>
                  <a:srgbClr val="FF0000"/>
                </a:solidFill>
              </a:rPr>
              <a:t>4</a:t>
            </a:r>
            <a:r>
              <a:rPr lang="zh-CN" altLang="en-US" sz="1500" b="1" dirty="0">
                <a:solidFill>
                  <a:srgbClr val="FF0000"/>
                </a:solidFill>
              </a:rPr>
              <a:t>个字节</a:t>
            </a:r>
            <a:r>
              <a:rPr lang="zh-CN" altLang="en-US" sz="1500" b="1" dirty="0"/>
              <a:t>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2</a:t>
            </a:r>
            <a:r>
              <a:rPr lang="en-US" altLang="zh-CN" sz="1500" b="1" dirty="0"/>
              <a:t>=4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600" b="1" dirty="0"/>
              <a:t>直接相联映射方式 </a:t>
            </a:r>
            <a:r>
              <a:rPr lang="en-US" altLang="zh-CN" sz="1600" b="1" dirty="0"/>
              <a:t>cache </a:t>
            </a:r>
            <a:r>
              <a:rPr lang="zh-CN" altLang="en-US" sz="1600" b="1" dirty="0"/>
              <a:t>电路</a:t>
            </a:r>
            <a:r>
              <a:rPr lang="zh-CN" altLang="en-US" sz="1500" b="1" dirty="0"/>
              <a:t>的输入和输出：</a:t>
            </a:r>
            <a:endParaRPr lang="en-US" altLang="zh-CN" sz="1500" b="1" dirty="0"/>
          </a:p>
          <a:p>
            <a:pPr lvl="2"/>
            <a:r>
              <a:rPr lang="zh-CN" altLang="en-US" sz="1200" b="1" dirty="0"/>
              <a:t>输入：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主存地址（</a:t>
            </a:r>
            <a:r>
              <a:rPr lang="en-US" altLang="zh-CN" sz="1000" b="1" dirty="0" err="1"/>
              <a:t>Addr</a:t>
            </a:r>
            <a:r>
              <a:rPr lang="zh-CN" altLang="en-US" sz="1000" b="1" dirty="0"/>
              <a:t>，字节地址）：</a:t>
            </a:r>
            <a:r>
              <a:rPr lang="en-US" altLang="zh-CN" sz="1000" b="1" dirty="0"/>
              <a:t>16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装入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的数据块（</a:t>
            </a:r>
            <a:r>
              <a:rPr lang="en-US" altLang="zh-CN" sz="1000" b="1" dirty="0"/>
              <a:t>Blk</a:t>
            </a:r>
            <a:r>
              <a:rPr lang="zh-CN" altLang="en-US" sz="1000" b="1" dirty="0"/>
              <a:t>）：因为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每行存放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个字节，因此数据块大小</a:t>
            </a:r>
            <a:r>
              <a:rPr lang="en-US" altLang="zh-CN" sz="1000" b="1" dirty="0"/>
              <a:t>=32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数据块准备好信号（</a:t>
            </a:r>
            <a:r>
              <a:rPr lang="en-US" altLang="zh-CN" sz="1000" b="1" dirty="0" err="1"/>
              <a:t>BlkReady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时钟信号（</a:t>
            </a:r>
            <a:r>
              <a:rPr lang="en-US" altLang="zh-CN" sz="1000" b="1" dirty="0"/>
              <a:t>CLK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输出：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从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中得到的数据（</a:t>
            </a:r>
            <a:r>
              <a:rPr lang="en-US" altLang="zh-CN" sz="1000" b="1" dirty="0" err="1"/>
              <a:t>DataOut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个字节，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是否命中（</a:t>
            </a:r>
            <a:r>
              <a:rPr lang="en-US" altLang="zh-CN" sz="1000" b="1" dirty="0"/>
              <a:t>Miss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Miss=1</a:t>
            </a:r>
            <a:r>
              <a:rPr lang="zh-CN" altLang="en-US" sz="1000" b="1" dirty="0"/>
              <a:t>，缺失；</a:t>
            </a:r>
            <a:r>
              <a:rPr lang="en-US" altLang="zh-CN" sz="1000" b="1" dirty="0"/>
              <a:t>Miss=0</a:t>
            </a:r>
            <a:r>
              <a:rPr lang="zh-CN" altLang="en-US" sz="1000" b="1" dirty="0"/>
              <a:t>，命中</a:t>
            </a:r>
            <a:endParaRPr lang="en-US" altLang="zh-CN" sz="9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23CAFF-0B36-4C91-9113-AEBE3CC9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43" y="5432799"/>
            <a:ext cx="5190995" cy="12542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CBE3CB-CF1E-4A70-8481-B6AA53ACE232}"/>
              </a:ext>
            </a:extLst>
          </p:cNvPr>
          <p:cNvSpPr txBox="1"/>
          <p:nvPr/>
        </p:nvSpPr>
        <p:spPr>
          <a:xfrm>
            <a:off x="7188374" y="4990085"/>
            <a:ext cx="359653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直接相联映射方式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电路的输入和输出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0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9A88C9E-1650-48B9-8117-7CBBC734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872" y="1171184"/>
            <a:ext cx="2637711" cy="48538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C47035-3399-4E3F-B3E4-7DA7D785C23C}"/>
              </a:ext>
            </a:extLst>
          </p:cNvPr>
          <p:cNvSpPr txBox="1"/>
          <p:nvPr/>
        </p:nvSpPr>
        <p:spPr>
          <a:xfrm>
            <a:off x="10484697" y="5548316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AA398A-CEAD-4E9C-B37E-46C20D4D1AB8}"/>
              </a:ext>
            </a:extLst>
          </p:cNvPr>
          <p:cNvSpPr txBox="1"/>
          <p:nvPr/>
        </p:nvSpPr>
        <p:spPr>
          <a:xfrm>
            <a:off x="10383115" y="1421205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BE0974-FFB7-447B-902A-CA7803AA7AD4}"/>
              </a:ext>
            </a:extLst>
          </p:cNvPr>
          <p:cNvSpPr txBox="1"/>
          <p:nvPr/>
        </p:nvSpPr>
        <p:spPr>
          <a:xfrm>
            <a:off x="10383116" y="2056639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F376D4-F920-477C-8905-3AC47254005D}"/>
              </a:ext>
            </a:extLst>
          </p:cNvPr>
          <p:cNvSpPr txBox="1"/>
          <p:nvPr/>
        </p:nvSpPr>
        <p:spPr>
          <a:xfrm>
            <a:off x="10383116" y="2613839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B4631-3A48-4A44-86F6-55EE7B660DD8}"/>
              </a:ext>
            </a:extLst>
          </p:cNvPr>
          <p:cNvSpPr txBox="1"/>
          <p:nvPr/>
        </p:nvSpPr>
        <p:spPr>
          <a:xfrm>
            <a:off x="10383116" y="3240091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B736D5-FC43-4C74-A02E-0ACED7C679A8}"/>
              </a:ext>
            </a:extLst>
          </p:cNvPr>
          <p:cNvSpPr txBox="1"/>
          <p:nvPr/>
        </p:nvSpPr>
        <p:spPr>
          <a:xfrm>
            <a:off x="10383116" y="3735975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4E32BF-3013-490A-A183-7848F8832683}"/>
              </a:ext>
            </a:extLst>
          </p:cNvPr>
          <p:cNvSpPr txBox="1"/>
          <p:nvPr/>
        </p:nvSpPr>
        <p:spPr>
          <a:xfrm>
            <a:off x="10383117" y="4315687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6E3077-FEED-46D8-8CA6-D724B8F76D3F}"/>
              </a:ext>
            </a:extLst>
          </p:cNvPr>
          <p:cNvSpPr txBox="1"/>
          <p:nvPr/>
        </p:nvSpPr>
        <p:spPr>
          <a:xfrm>
            <a:off x="10460361" y="4912882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6301A7-D7DA-4126-B2C5-91A517FBD512}"/>
              </a:ext>
            </a:extLst>
          </p:cNvPr>
          <p:cNvSpPr txBox="1"/>
          <p:nvPr/>
        </p:nvSpPr>
        <p:spPr>
          <a:xfrm>
            <a:off x="2864370" y="315449"/>
            <a:ext cx="357400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直接相联映射方式 </a:t>
            </a:r>
            <a:r>
              <a:rPr lang="en-US" altLang="zh-CN" sz="1800" b="1" dirty="0"/>
              <a:t>cache</a:t>
            </a:r>
            <a:r>
              <a:rPr lang="zh-CN" altLang="en-US" b="1" dirty="0"/>
              <a:t> 电路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F5067CA-71EC-448B-964A-FAD2AF20356D}"/>
              </a:ext>
            </a:extLst>
          </p:cNvPr>
          <p:cNvGrpSpPr/>
          <p:nvPr/>
        </p:nvGrpSpPr>
        <p:grpSpPr>
          <a:xfrm>
            <a:off x="700337" y="1072417"/>
            <a:ext cx="8210972" cy="4800847"/>
            <a:chOff x="700337" y="1072417"/>
            <a:chExt cx="8210972" cy="480084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A5FFCB-09B0-4F35-88AF-2B40DCC8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337" y="1072417"/>
              <a:ext cx="8210972" cy="480084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21F547-287B-42E4-A413-3341A0F2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3936" y="3735975"/>
              <a:ext cx="3374574" cy="32245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5B76624-3AA6-4065-A148-2B8765F44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4319" y="3831989"/>
              <a:ext cx="1409772" cy="361969"/>
            </a:xfrm>
            <a:prstGeom prst="rect">
              <a:avLst/>
            </a:prstGeom>
          </p:spPr>
        </p:pic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7D6BBE1-D391-48E5-A02D-86D29E219920}"/>
              </a:ext>
            </a:extLst>
          </p:cNvPr>
          <p:cNvCxnSpPr/>
          <p:nvPr/>
        </p:nvCxnSpPr>
        <p:spPr>
          <a:xfrm flipV="1">
            <a:off x="7778663" y="1496860"/>
            <a:ext cx="1653436" cy="3594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C2D4F53-8CF2-4041-A402-EC2F902D901D}"/>
              </a:ext>
            </a:extLst>
          </p:cNvPr>
          <p:cNvSpPr txBox="1"/>
          <p:nvPr/>
        </p:nvSpPr>
        <p:spPr>
          <a:xfrm>
            <a:off x="1333645" y="6130095"/>
            <a:ext cx="889987" cy="6001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存放有效位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835B2B-B8C7-4DB1-88D8-9CFCF28CC0F8}"/>
              </a:ext>
            </a:extLst>
          </p:cNvPr>
          <p:cNvSpPr txBox="1"/>
          <p:nvPr/>
        </p:nvSpPr>
        <p:spPr>
          <a:xfrm>
            <a:off x="100208" y="5166986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6E3D45C-E0A4-4F5A-A89A-0ED435C08F6A}"/>
              </a:ext>
            </a:extLst>
          </p:cNvPr>
          <p:cNvCxnSpPr>
            <a:cxnSpLocks/>
          </p:cNvCxnSpPr>
          <p:nvPr/>
        </p:nvCxnSpPr>
        <p:spPr>
          <a:xfrm flipV="1">
            <a:off x="1559490" y="4709786"/>
            <a:ext cx="294362" cy="1420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21314B0-8074-4560-87E3-F06CC0F01A1C}"/>
              </a:ext>
            </a:extLst>
          </p:cNvPr>
          <p:cNvSpPr txBox="1"/>
          <p:nvPr/>
        </p:nvSpPr>
        <p:spPr>
          <a:xfrm>
            <a:off x="5310844" y="6130808"/>
            <a:ext cx="1227742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32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存放数据块副本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8C3EE0-F27B-4A01-8F67-BE29D7A8AC5E}"/>
              </a:ext>
            </a:extLst>
          </p:cNvPr>
          <p:cNvCxnSpPr>
            <a:cxnSpLocks/>
          </p:cNvCxnSpPr>
          <p:nvPr/>
        </p:nvCxnSpPr>
        <p:spPr>
          <a:xfrm flipV="1">
            <a:off x="5505189" y="4709786"/>
            <a:ext cx="619662" cy="1420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A3D3066-5528-4FDD-A493-BDEE78D65F48}"/>
              </a:ext>
            </a:extLst>
          </p:cNvPr>
          <p:cNvSpPr txBox="1"/>
          <p:nvPr/>
        </p:nvSpPr>
        <p:spPr>
          <a:xfrm>
            <a:off x="3372059" y="6025020"/>
            <a:ext cx="1227742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/>
              <a:t>11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pPr algn="ctr"/>
            <a:endParaRPr lang="en-US" altLang="zh-CN" sz="1100" b="1" dirty="0"/>
          </a:p>
          <a:p>
            <a:pPr algn="ctr"/>
            <a:r>
              <a:rPr lang="zh-CN" altLang="en-US" sz="1100" b="1" dirty="0"/>
              <a:t>存放区地址</a:t>
            </a:r>
            <a:endParaRPr lang="en-US" altLang="zh-CN" sz="1100" b="1" dirty="0"/>
          </a:p>
          <a:p>
            <a:pPr algn="ctr"/>
            <a:r>
              <a:rPr lang="zh-CN" altLang="en-US" sz="1100" b="1" dirty="0">
                <a:highlight>
                  <a:srgbClr val="FFFF00"/>
                </a:highlight>
              </a:rPr>
              <a:t>（</a:t>
            </a:r>
            <a:r>
              <a:rPr lang="en-US" altLang="zh-CN" sz="1100" b="1" dirty="0">
                <a:highlight>
                  <a:srgbClr val="FFFF00"/>
                </a:highlight>
              </a:rPr>
              <a:t>cache</a:t>
            </a:r>
            <a:r>
              <a:rPr lang="zh-CN" altLang="en-US" sz="1100" b="1" dirty="0">
                <a:highlight>
                  <a:srgbClr val="FFFF00"/>
                </a:highlight>
              </a:rPr>
              <a:t>块地址）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7946B9F-0D39-4715-8E5F-CF0C7595ADA5}"/>
              </a:ext>
            </a:extLst>
          </p:cNvPr>
          <p:cNvCxnSpPr>
            <a:cxnSpLocks/>
          </p:cNvCxnSpPr>
          <p:nvPr/>
        </p:nvCxnSpPr>
        <p:spPr>
          <a:xfrm flipV="1">
            <a:off x="3553704" y="4709787"/>
            <a:ext cx="393703" cy="1315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2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408F46-A885-4E0D-A8BD-FA947FC5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61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）直接相联映射方式 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 测试电路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，使电路复位；然后按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，启动时钟；等到命中率数字不变，表示表示测试完成</a:t>
            </a:r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211DE-E1D3-401B-90CF-2C87B8ED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49" y="5189496"/>
            <a:ext cx="6311030" cy="1593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069508-D38B-43D6-BF96-54983BAE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13" y="1443559"/>
            <a:ext cx="6688839" cy="36890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42D4FA-9B64-4595-B618-CFD8216F300B}"/>
              </a:ext>
            </a:extLst>
          </p:cNvPr>
          <p:cNvSpPr txBox="1"/>
          <p:nvPr/>
        </p:nvSpPr>
        <p:spPr>
          <a:xfrm>
            <a:off x="10177397" y="3219189"/>
            <a:ext cx="1415772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具体电路见下一页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563CF4F-266C-4634-A62C-968AAF336B22}"/>
              </a:ext>
            </a:extLst>
          </p:cNvPr>
          <p:cNvCxnSpPr>
            <a:endCxn id="2" idx="1"/>
          </p:cNvCxnSpPr>
          <p:nvPr/>
        </p:nvCxnSpPr>
        <p:spPr>
          <a:xfrm flipV="1">
            <a:off x="7878871" y="3357689"/>
            <a:ext cx="2298526" cy="782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53649F02-D8A6-4EA3-84D8-71A2FE65BE44}"/>
              </a:ext>
            </a:extLst>
          </p:cNvPr>
          <p:cNvSpPr/>
          <p:nvPr/>
        </p:nvSpPr>
        <p:spPr>
          <a:xfrm>
            <a:off x="9516531" y="2377918"/>
            <a:ext cx="1570770" cy="782163"/>
          </a:xfrm>
          <a:prstGeom prst="wedgeRoundRectCallout">
            <a:avLst>
              <a:gd name="adj1" fmla="val -145396"/>
              <a:gd name="adj2" fmla="val 803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/>
              <a:t>缓冲二级存储器与</a:t>
            </a:r>
            <a:r>
              <a:rPr lang="en-US" altLang="zh-CN" sz="1200" dirty="0"/>
              <a:t>cache</a:t>
            </a:r>
            <a:r>
              <a:rPr lang="zh-CN" altLang="en-US" sz="1200" dirty="0"/>
              <a:t>交换的数据块解决速度差问题</a:t>
            </a:r>
          </a:p>
        </p:txBody>
      </p:sp>
    </p:spTree>
    <p:extLst>
      <p:ext uri="{BB962C8B-B14F-4D97-AF65-F5344CB8AC3E}">
        <p14:creationId xmlns:p14="http://schemas.microsoft.com/office/powerpoint/2010/main" val="299769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一、验证实验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13013C-2B89-43C7-9849-4A75F8DD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1" y="1889209"/>
            <a:ext cx="6478673" cy="3910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D7AECA-44B9-4BAA-81A1-7D33A865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71" y="1797485"/>
            <a:ext cx="4126678" cy="40020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B429B9-AD94-49ED-867D-FC5898FB1311}"/>
              </a:ext>
            </a:extLst>
          </p:cNvPr>
          <p:cNvSpPr txBox="1"/>
          <p:nvPr/>
        </p:nvSpPr>
        <p:spPr>
          <a:xfrm>
            <a:off x="2254685" y="958241"/>
            <a:ext cx="19351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cache</a:t>
            </a:r>
            <a:r>
              <a:rPr lang="zh-CN" altLang="en-US" b="1" dirty="0"/>
              <a:t>块交换逻辑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2E900D-EA64-49DB-8E6A-C9158404ED49}"/>
              </a:ext>
            </a:extLst>
          </p:cNvPr>
          <p:cNvSpPr txBox="1"/>
          <p:nvPr/>
        </p:nvSpPr>
        <p:spPr>
          <a:xfrm>
            <a:off x="8582417" y="958241"/>
            <a:ext cx="216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cache</a:t>
            </a:r>
            <a:r>
              <a:rPr lang="zh-CN" altLang="en-US" b="1" dirty="0"/>
              <a:t>块交换状态机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FF095BC-AF96-42EA-8E83-F3DCED116C68}"/>
              </a:ext>
            </a:extLst>
          </p:cNvPr>
          <p:cNvCxnSpPr/>
          <p:nvPr/>
        </p:nvCxnSpPr>
        <p:spPr>
          <a:xfrm flipV="1">
            <a:off x="2198318" y="3194137"/>
            <a:ext cx="5730657" cy="1246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63ECFBE-7D6C-4A30-B242-1A751A40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463" y="1829470"/>
            <a:ext cx="1867194" cy="3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538A62-1F15-4112-A659-CE8229AF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553"/>
            <a:ext cx="10515600" cy="4574525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）全相联映射方式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全相联映射方式：主存地址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offset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假设主存地址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位；其中，区地址</a:t>
            </a:r>
            <a:r>
              <a:rPr lang="en-US" altLang="zh-CN" sz="1400" b="1" dirty="0"/>
              <a:t>=14</a:t>
            </a:r>
            <a:r>
              <a:rPr lang="zh-CN" altLang="en-US" sz="1400" b="1" dirty="0"/>
              <a:t>位，块内偏移</a:t>
            </a:r>
            <a:r>
              <a:rPr lang="en-US" altLang="zh-CN" sz="1400" b="1" dirty="0"/>
              <a:t>=2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有</a:t>
            </a:r>
            <a:r>
              <a:rPr lang="en-US" altLang="zh-CN" sz="1400" b="1" dirty="0">
                <a:highlight>
                  <a:srgbClr val="FFFF00"/>
                </a:highlight>
              </a:rPr>
              <a:t>8</a:t>
            </a:r>
            <a:r>
              <a:rPr lang="zh-CN" altLang="en-US" sz="1400" b="1" dirty="0">
                <a:highlight>
                  <a:srgbClr val="FFFF00"/>
                </a:highlight>
              </a:rPr>
              <a:t>行，每行存放</a:t>
            </a:r>
            <a:r>
              <a:rPr lang="en-US" altLang="zh-CN" sz="1400" b="1" dirty="0">
                <a:highlight>
                  <a:srgbClr val="FFFF00"/>
                </a:highlight>
              </a:rPr>
              <a:t>4</a:t>
            </a:r>
            <a:r>
              <a:rPr lang="zh-CN" altLang="en-US" sz="1400" b="1" dirty="0">
                <a:highlight>
                  <a:srgbClr val="FFFF00"/>
                </a:highlight>
              </a:rPr>
              <a:t>个字节（</a:t>
            </a:r>
            <a:r>
              <a:rPr lang="en-US" altLang="zh-CN" sz="1400" b="1" dirty="0">
                <a:highlight>
                  <a:srgbClr val="FFFF00"/>
                </a:highlight>
              </a:rPr>
              <a:t>2</a:t>
            </a:r>
            <a:r>
              <a:rPr lang="en-US" altLang="zh-CN" sz="1400" b="1" baseline="30000" dirty="0">
                <a:highlight>
                  <a:srgbClr val="FFFF00"/>
                </a:highlight>
              </a:rPr>
              <a:t>2</a:t>
            </a:r>
            <a:r>
              <a:rPr lang="en-US" altLang="zh-CN" sz="1400" b="1" dirty="0">
                <a:highlight>
                  <a:srgbClr val="FFFF00"/>
                </a:highlight>
              </a:rPr>
              <a:t>=4</a:t>
            </a:r>
            <a:r>
              <a:rPr lang="zh-CN" altLang="en-US" sz="1400" b="1" dirty="0">
                <a:highlight>
                  <a:srgbClr val="FFFF00"/>
                </a:highlight>
              </a:rPr>
              <a:t>）</a:t>
            </a:r>
            <a:endParaRPr lang="en-US" altLang="zh-CN" sz="14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全相联映射方式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电路的输入和输出：</a:t>
            </a:r>
            <a:endParaRPr lang="en-US" altLang="zh-CN" sz="1400" b="1" dirty="0"/>
          </a:p>
          <a:p>
            <a:pPr lvl="2"/>
            <a:r>
              <a:rPr lang="zh-CN" altLang="en-US" sz="1200" b="1" dirty="0"/>
              <a:t>输入：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主存地址（</a:t>
            </a:r>
            <a:r>
              <a:rPr lang="en-US" altLang="zh-CN" sz="1000" b="1" dirty="0" err="1"/>
              <a:t>Addr</a:t>
            </a:r>
            <a:r>
              <a:rPr lang="zh-CN" altLang="en-US" sz="1000" b="1" dirty="0"/>
              <a:t>，字节地址）：</a:t>
            </a:r>
            <a:r>
              <a:rPr lang="en-US" altLang="zh-CN" sz="1000" b="1" dirty="0"/>
              <a:t>16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装入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的数据块（</a:t>
            </a:r>
            <a:r>
              <a:rPr lang="en-US" altLang="zh-CN" sz="1000" b="1" dirty="0"/>
              <a:t>Blk</a:t>
            </a:r>
            <a:r>
              <a:rPr lang="zh-CN" altLang="en-US" sz="1000" b="1" dirty="0"/>
              <a:t>）：因为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每行存放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个字节，因此数据块大小</a:t>
            </a:r>
            <a:r>
              <a:rPr lang="en-US" altLang="zh-CN" sz="1000" b="1" dirty="0"/>
              <a:t>=32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数据块准备好信号（</a:t>
            </a:r>
            <a:r>
              <a:rPr lang="en-US" altLang="zh-CN" sz="1000" b="1" dirty="0" err="1"/>
              <a:t>BlkReady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时钟信号（</a:t>
            </a:r>
            <a:r>
              <a:rPr lang="en-US" altLang="zh-CN" sz="1000" b="1" dirty="0"/>
              <a:t>CLK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输出：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从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中得到的数据（</a:t>
            </a:r>
            <a:r>
              <a:rPr lang="en-US" altLang="zh-CN" sz="1000" b="1" dirty="0" err="1"/>
              <a:t>DataOut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个字节，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是否命中（</a:t>
            </a:r>
            <a:r>
              <a:rPr lang="en-US" altLang="zh-CN" sz="1000" b="1" dirty="0"/>
              <a:t>Miss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Miss=1</a:t>
            </a:r>
            <a:r>
              <a:rPr lang="zh-CN" altLang="en-US" sz="1000" b="1" dirty="0"/>
              <a:t>，缺失；</a:t>
            </a:r>
            <a:r>
              <a:rPr lang="en-US" altLang="zh-CN" sz="1000" b="1" dirty="0"/>
              <a:t>Miss=0</a:t>
            </a:r>
            <a:r>
              <a:rPr lang="zh-CN" altLang="en-US" sz="1000" b="1" dirty="0"/>
              <a:t>，命中</a:t>
            </a:r>
            <a:endParaRPr lang="en-US" altLang="zh-CN" sz="9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229CB8-5EBF-4425-8A4C-2CF35EBB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46937"/>
            <a:ext cx="5692704" cy="1375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8B421F-6293-4907-9F16-D7AD5FF8FE4C}"/>
              </a:ext>
            </a:extLst>
          </p:cNvPr>
          <p:cNvSpPr txBox="1"/>
          <p:nvPr/>
        </p:nvSpPr>
        <p:spPr>
          <a:xfrm>
            <a:off x="7188374" y="4990085"/>
            <a:ext cx="359653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全相联映射方式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电路的输入和输出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535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25D3C7-95BB-49EE-B7AA-E013392E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1" y="1070975"/>
            <a:ext cx="7724946" cy="40602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77DD25-0D7F-472D-A074-FF103EB33BDA}"/>
              </a:ext>
            </a:extLst>
          </p:cNvPr>
          <p:cNvSpPr txBox="1"/>
          <p:nvPr/>
        </p:nvSpPr>
        <p:spPr>
          <a:xfrm>
            <a:off x="150312" y="4171169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CAC78A-FE52-4B0D-98F1-0A7DF58C1C3A}"/>
              </a:ext>
            </a:extLst>
          </p:cNvPr>
          <p:cNvGrpSpPr/>
          <p:nvPr/>
        </p:nvGrpSpPr>
        <p:grpSpPr>
          <a:xfrm>
            <a:off x="9724214" y="1929009"/>
            <a:ext cx="2200751" cy="3776597"/>
            <a:chOff x="9373486" y="144050"/>
            <a:chExt cx="2200751" cy="37765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03A485D-E71D-43AE-8944-05BD71B2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3486" y="144050"/>
              <a:ext cx="2200751" cy="377659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C75A7A3-966B-4884-BEC9-6C331259A66C}"/>
                </a:ext>
              </a:extLst>
            </p:cNvPr>
            <p:cNvSpPr txBox="1"/>
            <p:nvPr/>
          </p:nvSpPr>
          <p:spPr>
            <a:xfrm>
              <a:off x="10231370" y="3577460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7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35140C2-B8D1-4834-839D-06556E27B081}"/>
                </a:ext>
              </a:extLst>
            </p:cNvPr>
            <p:cNvSpPr txBox="1"/>
            <p:nvPr/>
          </p:nvSpPr>
          <p:spPr>
            <a:xfrm>
              <a:off x="10207751" y="275076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0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9DDECDD-E2DE-4B77-A05B-DF0A5F605E00}"/>
                </a:ext>
              </a:extLst>
            </p:cNvPr>
            <p:cNvSpPr txBox="1"/>
            <p:nvPr/>
          </p:nvSpPr>
          <p:spPr>
            <a:xfrm>
              <a:off x="10207750" y="741039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1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75FED5E-0884-4653-BFAB-64C4C584B476}"/>
                </a:ext>
              </a:extLst>
            </p:cNvPr>
            <p:cNvSpPr txBox="1"/>
            <p:nvPr/>
          </p:nvSpPr>
          <p:spPr>
            <a:xfrm>
              <a:off x="10207750" y="1190995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2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1F5D605-B799-4137-AFDF-85C8EF79B964}"/>
                </a:ext>
              </a:extLst>
            </p:cNvPr>
            <p:cNvSpPr txBox="1"/>
            <p:nvPr/>
          </p:nvSpPr>
          <p:spPr>
            <a:xfrm>
              <a:off x="10207749" y="1578734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3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1F9CCA-4EDA-4965-9CB1-64093AC47589}"/>
                </a:ext>
              </a:extLst>
            </p:cNvPr>
            <p:cNvSpPr txBox="1"/>
            <p:nvPr/>
          </p:nvSpPr>
          <p:spPr>
            <a:xfrm>
              <a:off x="10207749" y="2116419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4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827A81-4C42-42AE-BED1-6A7FC4DC9FCE}"/>
                </a:ext>
              </a:extLst>
            </p:cNvPr>
            <p:cNvSpPr txBox="1"/>
            <p:nvPr/>
          </p:nvSpPr>
          <p:spPr>
            <a:xfrm>
              <a:off x="10207748" y="2626893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5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BCCDB9-0B12-410F-A9B1-616BF859A75D}"/>
                </a:ext>
              </a:extLst>
            </p:cNvPr>
            <p:cNvSpPr txBox="1"/>
            <p:nvPr/>
          </p:nvSpPr>
          <p:spPr>
            <a:xfrm>
              <a:off x="10207747" y="3069296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6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ADEB04E-7876-4803-AA5F-5990D6BEA692}"/>
              </a:ext>
            </a:extLst>
          </p:cNvPr>
          <p:cNvCxnSpPr/>
          <p:nvPr/>
        </p:nvCxnSpPr>
        <p:spPr>
          <a:xfrm flipV="1">
            <a:off x="8849638" y="2167757"/>
            <a:ext cx="874576" cy="214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90C2304-530A-4D0C-856B-32DAAC43BFB9}"/>
              </a:ext>
            </a:extLst>
          </p:cNvPr>
          <p:cNvSpPr txBox="1"/>
          <p:nvPr/>
        </p:nvSpPr>
        <p:spPr>
          <a:xfrm>
            <a:off x="2864371" y="315449"/>
            <a:ext cx="30792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全</a:t>
            </a:r>
            <a:r>
              <a:rPr lang="zh-CN" altLang="en-US" sz="1800" b="1" dirty="0"/>
              <a:t>相联映射方式 </a:t>
            </a:r>
            <a:r>
              <a:rPr lang="en-US" altLang="zh-CN" sz="1800" b="1" dirty="0"/>
              <a:t>cache</a:t>
            </a:r>
            <a:r>
              <a:rPr lang="zh-CN" altLang="en-US" b="1" dirty="0"/>
              <a:t> 电路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D9692FD-9D23-4992-A16C-5388D09A662D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054268" y="3989541"/>
            <a:ext cx="87625" cy="1852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B59FB88-37E0-4218-8882-DBB5B79630EB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670124" y="4039645"/>
            <a:ext cx="588692" cy="1802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3201A4D-063F-463F-8632-E2FF23E17965}"/>
              </a:ext>
            </a:extLst>
          </p:cNvPr>
          <p:cNvSpPr txBox="1"/>
          <p:nvPr/>
        </p:nvSpPr>
        <p:spPr>
          <a:xfrm>
            <a:off x="5275052" y="5841997"/>
            <a:ext cx="1708208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16</a:t>
            </a:r>
            <a:r>
              <a:rPr lang="zh-CN" altLang="en-US" sz="1100" b="1" dirty="0"/>
              <a:t>位计数器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>
                <a:highlight>
                  <a:srgbClr val="FFFF00"/>
                </a:highlight>
              </a:rPr>
              <a:t>用于</a:t>
            </a:r>
            <a:r>
              <a:rPr lang="en-US" altLang="zh-CN" sz="1100" b="1" dirty="0">
                <a:highlight>
                  <a:srgbClr val="FFFF00"/>
                </a:highlight>
              </a:rPr>
              <a:t>LRU</a:t>
            </a:r>
            <a:r>
              <a:rPr lang="zh-CN" altLang="en-US" sz="1100" b="1" dirty="0">
                <a:highlight>
                  <a:srgbClr val="FFFF00"/>
                </a:highlight>
              </a:rPr>
              <a:t>替换算法的计数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C043645-486A-4330-9377-5E8C123D058E}"/>
              </a:ext>
            </a:extLst>
          </p:cNvPr>
          <p:cNvCxnSpPr>
            <a:cxnSpLocks/>
          </p:cNvCxnSpPr>
          <p:nvPr/>
        </p:nvCxnSpPr>
        <p:spPr>
          <a:xfrm flipH="1" flipV="1">
            <a:off x="5370047" y="3901378"/>
            <a:ext cx="348085" cy="1885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C23F0C7-5206-4372-B3C2-AFFEE02CDD4F}"/>
              </a:ext>
            </a:extLst>
          </p:cNvPr>
          <p:cNvSpPr txBox="1"/>
          <p:nvPr/>
        </p:nvSpPr>
        <p:spPr>
          <a:xfrm>
            <a:off x="1696899" y="5841997"/>
            <a:ext cx="889987" cy="6001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存放有效位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BCC41E-236B-4CB7-BAB5-9B579AD92BB9}"/>
              </a:ext>
            </a:extLst>
          </p:cNvPr>
          <p:cNvSpPr txBox="1"/>
          <p:nvPr/>
        </p:nvSpPr>
        <p:spPr>
          <a:xfrm>
            <a:off x="7699937" y="5835052"/>
            <a:ext cx="1227742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32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存放数据块副本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4045D4-001C-4B16-89FD-A24E1945E28F}"/>
              </a:ext>
            </a:extLst>
          </p:cNvPr>
          <p:cNvCxnSpPr>
            <a:cxnSpLocks/>
          </p:cNvCxnSpPr>
          <p:nvPr/>
        </p:nvCxnSpPr>
        <p:spPr>
          <a:xfrm flipH="1" flipV="1">
            <a:off x="6707688" y="4227534"/>
            <a:ext cx="1372185" cy="1607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A1FCF1A-3859-4259-AA22-4DA5833FD6F0}"/>
              </a:ext>
            </a:extLst>
          </p:cNvPr>
          <p:cNvSpPr txBox="1"/>
          <p:nvPr/>
        </p:nvSpPr>
        <p:spPr>
          <a:xfrm>
            <a:off x="3687573" y="5841997"/>
            <a:ext cx="1142486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14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存放高位</a:t>
            </a:r>
            <a:r>
              <a:rPr lang="en-US" altLang="zh-CN" sz="1100" b="1" dirty="0"/>
              <a:t>tag</a:t>
            </a:r>
            <a:r>
              <a:rPr lang="zh-CN" altLang="en-US" sz="1100" b="1" dirty="0"/>
              <a:t>标记</a:t>
            </a:r>
          </a:p>
        </p:txBody>
      </p:sp>
    </p:spTree>
    <p:extLst>
      <p:ext uri="{BB962C8B-B14F-4D97-AF65-F5344CB8AC3E}">
        <p14:creationId xmlns:p14="http://schemas.microsoft.com/office/powerpoint/2010/main" val="399767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5B6FB0C-09EE-470A-922F-DEE77BF1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734" y="2430049"/>
            <a:ext cx="2808347" cy="2242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182C76-CC08-487E-B360-DECE93D4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9" y="1395466"/>
            <a:ext cx="2914800" cy="38165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3283CC-18CD-4F14-82EE-B955839D9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38" y="1530512"/>
            <a:ext cx="4602924" cy="427659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C4C724-ABAA-4BED-920D-9C9C5CE72FD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532323" y="2398734"/>
            <a:ext cx="2724411" cy="1152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1848E9F-C57F-4FE9-8043-21B4782F789F}"/>
              </a:ext>
            </a:extLst>
          </p:cNvPr>
          <p:cNvSpPr txBox="1"/>
          <p:nvPr/>
        </p:nvSpPr>
        <p:spPr>
          <a:xfrm>
            <a:off x="2864371" y="315449"/>
            <a:ext cx="306670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全</a:t>
            </a:r>
            <a:r>
              <a:rPr lang="zh-CN" altLang="en-US" sz="1800" b="1" dirty="0"/>
              <a:t>相联映射方式 </a:t>
            </a:r>
            <a:r>
              <a:rPr lang="en-US" altLang="zh-CN" sz="1800" b="1" dirty="0"/>
              <a:t>cache</a:t>
            </a:r>
            <a:r>
              <a:rPr lang="zh-CN" altLang="en-US" b="1" dirty="0"/>
              <a:t> 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05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408F46-A885-4E0D-A8BD-FA947FC5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13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）全相联映射方式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测试电路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，使电路复位；然后按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，启动时钟；等到</a:t>
            </a:r>
            <a:r>
              <a:rPr lang="zh-CN" altLang="en-US" sz="1400" b="1" dirty="0">
                <a:highlight>
                  <a:srgbClr val="FFFF00"/>
                </a:highlight>
              </a:rPr>
              <a:t>命中率</a:t>
            </a:r>
            <a:r>
              <a:rPr lang="zh-CN" altLang="en-US" sz="1400" b="1" dirty="0"/>
              <a:t>数字不变，表示表示测试完成</a:t>
            </a:r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211DE-E1D3-401B-90CF-2C87B8ED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70" y="4923601"/>
            <a:ext cx="6311030" cy="1593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FE17EE-14A3-419D-9740-407635C1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40" y="1655199"/>
            <a:ext cx="5717191" cy="31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0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538A62-1F15-4112-A659-CE8229AF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3336"/>
            <a:ext cx="10515600" cy="4574525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）二路组相联映射方式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二路组相联映射方式：主存地址 </a:t>
            </a:r>
            <a:r>
              <a:rPr lang="en-US" altLang="zh-CN" sz="1500" b="1" dirty="0"/>
              <a:t>= </a:t>
            </a:r>
            <a:r>
              <a:rPr lang="zh-CN" altLang="en-US" sz="1500" b="1" dirty="0"/>
              <a:t>区地址（</a:t>
            </a:r>
            <a:r>
              <a:rPr lang="en-US" altLang="zh-CN" sz="1500" b="1" dirty="0"/>
              <a:t>tag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组索引（</a:t>
            </a:r>
            <a:r>
              <a:rPr lang="en-US" altLang="zh-CN" sz="1500" b="1" dirty="0"/>
              <a:t>index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块内偏移（</a:t>
            </a:r>
            <a:r>
              <a:rPr lang="en-US" altLang="zh-CN" sz="1500" b="1" dirty="0"/>
              <a:t>offset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500" b="1" dirty="0"/>
              <a:t>假设主存地址</a:t>
            </a:r>
            <a:r>
              <a:rPr lang="en-US" altLang="zh-CN" sz="1500" b="1" dirty="0"/>
              <a:t>=16</a:t>
            </a:r>
            <a:r>
              <a:rPr lang="zh-CN" altLang="en-US" sz="1500" b="1" dirty="0"/>
              <a:t>位；其中，区地址</a:t>
            </a:r>
            <a:r>
              <a:rPr lang="en-US" altLang="zh-CN" sz="1500" b="1" dirty="0"/>
              <a:t>=12</a:t>
            </a:r>
            <a:r>
              <a:rPr lang="zh-CN" altLang="en-US" sz="1500" b="1" dirty="0"/>
              <a:t>位，组索引</a:t>
            </a:r>
            <a:r>
              <a:rPr lang="en-US" altLang="zh-CN" sz="1500" b="1" dirty="0"/>
              <a:t>=2</a:t>
            </a:r>
            <a:r>
              <a:rPr lang="zh-CN" altLang="en-US" sz="1500" b="1" dirty="0"/>
              <a:t>位，块内偏移</a:t>
            </a:r>
            <a:r>
              <a:rPr lang="en-US" altLang="zh-CN" sz="1500" b="1" dirty="0"/>
              <a:t>=2</a:t>
            </a:r>
            <a:r>
              <a:rPr lang="zh-CN" altLang="en-US" sz="1500" b="1" dirty="0"/>
              <a:t>位；即</a:t>
            </a:r>
            <a:r>
              <a:rPr lang="en-US" altLang="zh-CN" sz="1500" b="1" dirty="0"/>
              <a:t>cache</a:t>
            </a:r>
            <a:r>
              <a:rPr lang="zh-CN" altLang="en-US" sz="1500" b="1" dirty="0"/>
              <a:t>有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组（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2</a:t>
            </a:r>
            <a:r>
              <a:rPr lang="en-US" altLang="zh-CN" sz="1500" b="1" dirty="0"/>
              <a:t>=4</a:t>
            </a:r>
            <a:r>
              <a:rPr lang="zh-CN" altLang="en-US" sz="1500" b="1" dirty="0"/>
              <a:t>）、每组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行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en-US" altLang="zh-CN" sz="1500" b="1" dirty="0"/>
              <a:t>cache</a:t>
            </a:r>
            <a:r>
              <a:rPr lang="zh-CN" altLang="en-US" sz="1500" b="1" dirty="0"/>
              <a:t>共有</a:t>
            </a:r>
            <a:r>
              <a:rPr lang="en-US" altLang="zh-CN" sz="1500" b="1" dirty="0"/>
              <a:t>8</a:t>
            </a:r>
            <a:r>
              <a:rPr lang="zh-CN" altLang="en-US" sz="1500" b="1" dirty="0"/>
              <a:t>行（分为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个组、每组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行），每行存放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个字节（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2</a:t>
            </a:r>
            <a:r>
              <a:rPr lang="en-US" altLang="zh-CN" sz="1500" b="1" dirty="0"/>
              <a:t>=4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600" b="1" dirty="0"/>
              <a:t>二路组相联映射方式 </a:t>
            </a:r>
            <a:r>
              <a:rPr lang="en-US" altLang="zh-CN" sz="1600" b="1" dirty="0"/>
              <a:t>cache </a:t>
            </a:r>
            <a:r>
              <a:rPr lang="zh-CN" altLang="en-US" sz="1600" b="1" dirty="0"/>
              <a:t>电路的输入和输出：</a:t>
            </a:r>
            <a:endParaRPr lang="en-US" altLang="zh-CN" sz="1500" b="1" dirty="0"/>
          </a:p>
          <a:p>
            <a:pPr lvl="2"/>
            <a:r>
              <a:rPr lang="zh-CN" altLang="en-US" sz="1200" b="1" dirty="0"/>
              <a:t>输入：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主存地址（</a:t>
            </a:r>
            <a:r>
              <a:rPr lang="en-US" altLang="zh-CN" sz="1000" b="1" dirty="0" err="1"/>
              <a:t>Addr</a:t>
            </a:r>
            <a:r>
              <a:rPr lang="zh-CN" altLang="en-US" sz="1000" b="1" dirty="0"/>
              <a:t>，字节地址）：</a:t>
            </a:r>
            <a:r>
              <a:rPr lang="en-US" altLang="zh-CN" sz="1000" b="1" dirty="0"/>
              <a:t>16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装入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的数据块（</a:t>
            </a:r>
            <a:r>
              <a:rPr lang="en-US" altLang="zh-CN" sz="1000" b="1" dirty="0"/>
              <a:t>Blk</a:t>
            </a:r>
            <a:r>
              <a:rPr lang="zh-CN" altLang="en-US" sz="1000" b="1" dirty="0"/>
              <a:t>）：因为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每行存放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个字节，因此数据块大小</a:t>
            </a:r>
            <a:r>
              <a:rPr lang="en-US" altLang="zh-CN" sz="1000" b="1" dirty="0"/>
              <a:t>=32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数据块准备好信号（</a:t>
            </a:r>
            <a:r>
              <a:rPr lang="en-US" altLang="zh-CN" sz="1000" b="1" dirty="0" err="1"/>
              <a:t>BlkReady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时钟信号（</a:t>
            </a:r>
            <a:r>
              <a:rPr lang="en-US" altLang="zh-CN" sz="1000" b="1" dirty="0"/>
              <a:t>CLK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输出：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从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中得到的数据（</a:t>
            </a:r>
            <a:r>
              <a:rPr lang="en-US" altLang="zh-CN" sz="1000" b="1" dirty="0" err="1"/>
              <a:t>DataOut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个字节，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是否命中（</a:t>
            </a:r>
            <a:r>
              <a:rPr lang="en-US" altLang="zh-CN" sz="1000" b="1" dirty="0"/>
              <a:t>Miss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Miss=1</a:t>
            </a:r>
            <a:r>
              <a:rPr lang="zh-CN" altLang="en-US" sz="1000" b="1" dirty="0"/>
              <a:t>，缺失；</a:t>
            </a:r>
            <a:r>
              <a:rPr lang="en-US" altLang="zh-CN" sz="1000" b="1" dirty="0"/>
              <a:t>Miss=0</a:t>
            </a:r>
            <a:r>
              <a:rPr lang="zh-CN" altLang="en-US" sz="1000" b="1" dirty="0"/>
              <a:t>，命中</a:t>
            </a:r>
            <a:endParaRPr lang="en-US" altLang="zh-CN" sz="9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229CB8-5EBF-4425-8A4C-2CF35EBB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86" y="5369036"/>
            <a:ext cx="5692704" cy="1375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708C03-ABA5-4C27-85FC-32E5C26D2EDF}"/>
              </a:ext>
            </a:extLst>
          </p:cNvPr>
          <p:cNvSpPr txBox="1"/>
          <p:nvPr/>
        </p:nvSpPr>
        <p:spPr>
          <a:xfrm>
            <a:off x="7188374" y="4990085"/>
            <a:ext cx="3822004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二路组相联映射方式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电路的输入和输出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2706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8CE41-4F34-4ACE-8D77-D3C77DF8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53" y="524261"/>
            <a:ext cx="7175869" cy="533427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07A7332-0372-4AFF-A09B-79C49CCB5B88}"/>
              </a:ext>
            </a:extLst>
          </p:cNvPr>
          <p:cNvSpPr txBox="1"/>
          <p:nvPr/>
        </p:nvSpPr>
        <p:spPr>
          <a:xfrm>
            <a:off x="151209" y="5362418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792759F-885B-464F-8FC9-BD5764890734}"/>
              </a:ext>
            </a:extLst>
          </p:cNvPr>
          <p:cNvGrpSpPr/>
          <p:nvPr/>
        </p:nvGrpSpPr>
        <p:grpSpPr>
          <a:xfrm>
            <a:off x="8768817" y="2951869"/>
            <a:ext cx="3081416" cy="3776597"/>
            <a:chOff x="8768817" y="1724321"/>
            <a:chExt cx="3081416" cy="37765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6FAD23-54B0-44ED-9046-4BE3640E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8817" y="1724321"/>
              <a:ext cx="3081416" cy="3776597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3C3B9A5-5059-49A8-8F22-E99B533EA0BA}"/>
                </a:ext>
              </a:extLst>
            </p:cNvPr>
            <p:cNvSpPr txBox="1"/>
            <p:nvPr/>
          </p:nvSpPr>
          <p:spPr>
            <a:xfrm>
              <a:off x="10558479" y="1847093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0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A6E31D2-6C0D-4CE4-A882-8D176998BEF7}"/>
                </a:ext>
              </a:extLst>
            </p:cNvPr>
            <p:cNvSpPr txBox="1"/>
            <p:nvPr/>
          </p:nvSpPr>
          <p:spPr>
            <a:xfrm>
              <a:off x="10558478" y="2200322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1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D7594F-D4E7-4AC9-99DE-6343757ED4BE}"/>
                </a:ext>
              </a:extLst>
            </p:cNvPr>
            <p:cNvSpPr txBox="1"/>
            <p:nvPr/>
          </p:nvSpPr>
          <p:spPr>
            <a:xfrm>
              <a:off x="9187992" y="1975610"/>
              <a:ext cx="907621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第</a:t>
              </a:r>
              <a:r>
                <a:rPr lang="en-US" altLang="zh-CN" sz="1100" b="1" dirty="0"/>
                <a:t>0</a:t>
              </a:r>
              <a:r>
                <a:rPr lang="zh-CN" altLang="en-US" sz="1100" b="1" dirty="0"/>
                <a:t>组</a:t>
              </a:r>
              <a:r>
                <a:rPr lang="en-US" altLang="zh-CN" sz="1100" b="1" dirty="0"/>
                <a:t>cache</a:t>
              </a:r>
              <a:endParaRPr lang="zh-CN" altLang="en-US" sz="1100" b="1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842FA82-7FAA-4D96-B0F7-CC5E9E7D0A8E}"/>
                </a:ext>
              </a:extLst>
            </p:cNvPr>
            <p:cNvSpPr txBox="1"/>
            <p:nvPr/>
          </p:nvSpPr>
          <p:spPr>
            <a:xfrm>
              <a:off x="10579356" y="2675897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0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CDAB24-BAEC-4E0A-9D52-61CF201E9CED}"/>
                </a:ext>
              </a:extLst>
            </p:cNvPr>
            <p:cNvSpPr txBox="1"/>
            <p:nvPr/>
          </p:nvSpPr>
          <p:spPr>
            <a:xfrm>
              <a:off x="10579355" y="3029126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1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C99A67-44E2-44FB-9DA3-1B0D9C7A247A}"/>
                </a:ext>
              </a:extLst>
            </p:cNvPr>
            <p:cNvSpPr txBox="1"/>
            <p:nvPr/>
          </p:nvSpPr>
          <p:spPr>
            <a:xfrm>
              <a:off x="9208869" y="2804414"/>
              <a:ext cx="907621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第</a:t>
              </a:r>
              <a:r>
                <a:rPr lang="en-US" altLang="zh-CN" sz="1100" b="1" dirty="0"/>
                <a:t>1</a:t>
              </a:r>
              <a:r>
                <a:rPr lang="zh-CN" altLang="en-US" sz="1100" b="1" dirty="0"/>
                <a:t>组</a:t>
              </a:r>
              <a:r>
                <a:rPr lang="en-US" altLang="zh-CN" sz="1100" b="1" dirty="0"/>
                <a:t>cache</a:t>
              </a:r>
              <a:endParaRPr lang="zh-CN" altLang="en-US" sz="1100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94268BE-1AA1-42F3-B279-D7162EBEA369}"/>
                </a:ext>
              </a:extLst>
            </p:cNvPr>
            <p:cNvSpPr txBox="1"/>
            <p:nvPr/>
          </p:nvSpPr>
          <p:spPr>
            <a:xfrm>
              <a:off x="10566830" y="3659188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0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6E9AADC-98AE-465C-9A36-8C3102DCF497}"/>
                </a:ext>
              </a:extLst>
            </p:cNvPr>
            <p:cNvSpPr txBox="1"/>
            <p:nvPr/>
          </p:nvSpPr>
          <p:spPr>
            <a:xfrm>
              <a:off x="10566829" y="4012417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1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B35439-3D9D-45E5-97C1-109938BF9776}"/>
                </a:ext>
              </a:extLst>
            </p:cNvPr>
            <p:cNvSpPr txBox="1"/>
            <p:nvPr/>
          </p:nvSpPr>
          <p:spPr>
            <a:xfrm>
              <a:off x="9196343" y="3819020"/>
              <a:ext cx="907621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第</a:t>
              </a:r>
              <a:r>
                <a:rPr lang="en-US" altLang="zh-CN" sz="1100" b="1" dirty="0"/>
                <a:t>2</a:t>
              </a:r>
              <a:r>
                <a:rPr lang="zh-CN" altLang="en-US" sz="1100" b="1" dirty="0"/>
                <a:t>组</a:t>
              </a:r>
              <a:r>
                <a:rPr lang="en-US" altLang="zh-CN" sz="1100" b="1" dirty="0"/>
                <a:t>cache</a:t>
              </a:r>
              <a:endParaRPr lang="zh-CN" altLang="en-US" sz="1100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471178-4A23-4854-ABE2-9FE90A23E934}"/>
                </a:ext>
              </a:extLst>
            </p:cNvPr>
            <p:cNvSpPr txBox="1"/>
            <p:nvPr/>
          </p:nvSpPr>
          <p:spPr>
            <a:xfrm>
              <a:off x="10587707" y="4594463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0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E012F9-4BC5-4F6D-95AC-8F5FCE6B9C15}"/>
                </a:ext>
              </a:extLst>
            </p:cNvPr>
            <p:cNvSpPr txBox="1"/>
            <p:nvPr/>
          </p:nvSpPr>
          <p:spPr>
            <a:xfrm>
              <a:off x="10587706" y="4947692"/>
              <a:ext cx="710451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第</a:t>
              </a:r>
              <a:r>
                <a:rPr lang="en-US" altLang="zh-CN" sz="800" b="1" dirty="0"/>
                <a:t>1</a:t>
              </a:r>
              <a:r>
                <a:rPr lang="zh-CN" altLang="en-US" sz="800" b="1" dirty="0"/>
                <a:t>行</a:t>
              </a:r>
              <a:r>
                <a:rPr lang="en-US" altLang="zh-CN" sz="800" b="1" dirty="0"/>
                <a:t>cache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DD33422-9A65-499D-A821-4BC91AB2657C}"/>
                </a:ext>
              </a:extLst>
            </p:cNvPr>
            <p:cNvSpPr txBox="1"/>
            <p:nvPr/>
          </p:nvSpPr>
          <p:spPr>
            <a:xfrm>
              <a:off x="9217220" y="4722980"/>
              <a:ext cx="907621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第</a:t>
              </a:r>
              <a:r>
                <a:rPr lang="en-US" altLang="zh-CN" sz="1100" b="1" dirty="0"/>
                <a:t>3</a:t>
              </a:r>
              <a:r>
                <a:rPr lang="zh-CN" altLang="en-US" sz="1100" b="1" dirty="0"/>
                <a:t>组</a:t>
              </a:r>
              <a:r>
                <a:rPr lang="en-US" altLang="zh-CN" sz="1100" b="1" dirty="0"/>
                <a:t>cache</a:t>
              </a:r>
              <a:endParaRPr lang="zh-CN" altLang="en-US" sz="1100" b="1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8CFC2EA-8376-49E9-8CCA-5CAC3D453F17}"/>
              </a:ext>
            </a:extLst>
          </p:cNvPr>
          <p:cNvSpPr txBox="1"/>
          <p:nvPr/>
        </p:nvSpPr>
        <p:spPr>
          <a:xfrm>
            <a:off x="166827" y="4924609"/>
            <a:ext cx="907621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第</a:t>
            </a:r>
            <a:r>
              <a:rPr lang="en-US" altLang="zh-CN" sz="1100" b="1" dirty="0"/>
              <a:t>0</a:t>
            </a:r>
            <a:r>
              <a:rPr lang="zh-CN" altLang="en-US" sz="1100" b="1" dirty="0"/>
              <a:t>组</a:t>
            </a:r>
            <a:r>
              <a:rPr lang="en-US" altLang="zh-CN" sz="1100" b="1" dirty="0"/>
              <a:t>cache</a:t>
            </a:r>
            <a:endParaRPr lang="zh-CN" altLang="en-US" sz="1100" b="1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C6CD1DA-7F8A-4067-A169-84496BF2AA1F}"/>
              </a:ext>
            </a:extLst>
          </p:cNvPr>
          <p:cNvCxnSpPr>
            <a:cxnSpLocks/>
          </p:cNvCxnSpPr>
          <p:nvPr/>
        </p:nvCxnSpPr>
        <p:spPr>
          <a:xfrm flipV="1">
            <a:off x="7949421" y="3333963"/>
            <a:ext cx="1157001" cy="1660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6254799-BC27-409E-B6C9-323939EB0228}"/>
              </a:ext>
            </a:extLst>
          </p:cNvPr>
          <p:cNvSpPr txBox="1"/>
          <p:nvPr/>
        </p:nvSpPr>
        <p:spPr>
          <a:xfrm>
            <a:off x="2864370" y="96244"/>
            <a:ext cx="33234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2</a:t>
            </a:r>
            <a:r>
              <a:rPr lang="zh-CN" altLang="en-US" sz="1800" b="1" dirty="0"/>
              <a:t>路组相联映射方式</a:t>
            </a:r>
            <a:r>
              <a:rPr lang="en-US" altLang="zh-CN" sz="1800" b="1" dirty="0"/>
              <a:t>cache</a:t>
            </a:r>
            <a:r>
              <a:rPr lang="zh-CN" altLang="en-US" b="1" dirty="0"/>
              <a:t>电路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9638630-3BDF-42A0-B884-625D2B704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404" y="506353"/>
            <a:ext cx="2312092" cy="1617038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95AC830-4265-4D3B-B162-0B31E8C393AE}"/>
              </a:ext>
            </a:extLst>
          </p:cNvPr>
          <p:cNvCxnSpPr>
            <a:cxnSpLocks/>
          </p:cNvCxnSpPr>
          <p:nvPr/>
        </p:nvCxnSpPr>
        <p:spPr>
          <a:xfrm flipV="1">
            <a:off x="4748451" y="1471808"/>
            <a:ext cx="3858238" cy="1862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C480C23-1EC0-4738-B62D-F79860826AED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1503123" y="4905026"/>
            <a:ext cx="231675" cy="1268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9DD9C08-310B-45E3-A3E8-5885DBF8FC0A}"/>
              </a:ext>
            </a:extLst>
          </p:cNvPr>
          <p:cNvCxnSpPr>
            <a:cxnSpLocks/>
          </p:cNvCxnSpPr>
          <p:nvPr/>
        </p:nvCxnSpPr>
        <p:spPr>
          <a:xfrm flipH="1" flipV="1">
            <a:off x="6505888" y="4874968"/>
            <a:ext cx="990939" cy="1292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1E97D6B-BF6F-4BA0-8753-0974A966381F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3209067" y="4874968"/>
            <a:ext cx="528519" cy="1298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1E3D7DD-CD56-4F75-8E22-110A9A35E53C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858715" y="4905026"/>
            <a:ext cx="863346" cy="1268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FB139C6-81CF-45C1-B4F0-90D85DA4FD9A}"/>
              </a:ext>
            </a:extLst>
          </p:cNvPr>
          <p:cNvSpPr txBox="1"/>
          <p:nvPr/>
        </p:nvSpPr>
        <p:spPr>
          <a:xfrm>
            <a:off x="4867957" y="6173936"/>
            <a:ext cx="1708208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16</a:t>
            </a:r>
            <a:r>
              <a:rPr lang="zh-CN" altLang="en-US" sz="1100" b="1" dirty="0"/>
              <a:t>位计数器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用于</a:t>
            </a:r>
            <a:r>
              <a:rPr lang="en-US" altLang="zh-CN" sz="1100" b="1" dirty="0"/>
              <a:t>LRU</a:t>
            </a:r>
            <a:r>
              <a:rPr lang="zh-CN" altLang="en-US" sz="1100" b="1" dirty="0"/>
              <a:t>替换算法的计数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4F9618-C107-4201-824E-F272008AD291}"/>
              </a:ext>
            </a:extLst>
          </p:cNvPr>
          <p:cNvSpPr txBox="1"/>
          <p:nvPr/>
        </p:nvSpPr>
        <p:spPr>
          <a:xfrm>
            <a:off x="1289804" y="6173936"/>
            <a:ext cx="889987" cy="6001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存放有效位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17D4D54-6DC4-4751-B7C0-FC3E7D4AFD28}"/>
              </a:ext>
            </a:extLst>
          </p:cNvPr>
          <p:cNvSpPr txBox="1"/>
          <p:nvPr/>
        </p:nvSpPr>
        <p:spPr>
          <a:xfrm>
            <a:off x="7292842" y="6166991"/>
            <a:ext cx="1227742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32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存放数据块副本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EEB83A-8D9D-4423-8E23-9C6E03558509}"/>
              </a:ext>
            </a:extLst>
          </p:cNvPr>
          <p:cNvSpPr txBox="1"/>
          <p:nvPr/>
        </p:nvSpPr>
        <p:spPr>
          <a:xfrm>
            <a:off x="3280478" y="6173936"/>
            <a:ext cx="914216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12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存放区地址</a:t>
            </a:r>
          </a:p>
        </p:txBody>
      </p:sp>
    </p:spTree>
    <p:extLst>
      <p:ext uri="{BB962C8B-B14F-4D97-AF65-F5344CB8AC3E}">
        <p14:creationId xmlns:p14="http://schemas.microsoft.com/office/powerpoint/2010/main" val="30180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408F46-A885-4E0D-A8BD-FA947FC5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）二路组相联映射方式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测试电路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，使电路复位；然后按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，启动时钟；等到命中率数字不变，表示表示测试完成</a:t>
            </a:r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211DE-E1D3-401B-90CF-2C87B8ED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70" y="4923601"/>
            <a:ext cx="6311030" cy="1593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DF7DA3-6292-4730-8FD7-66A32EE4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629" y="1422686"/>
            <a:ext cx="6311030" cy="3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8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538A62-1F15-4112-A659-CE8229AF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3337"/>
            <a:ext cx="10515600" cy="4744274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7</a:t>
            </a:r>
            <a:r>
              <a:rPr lang="zh-CN" altLang="en-US" sz="2000" b="1" dirty="0"/>
              <a:t>）四路组相联映射方式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电路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四路组相联映射方式：主存地址 </a:t>
            </a:r>
            <a:r>
              <a:rPr lang="en-US" altLang="zh-CN" sz="1500" b="1" dirty="0"/>
              <a:t>= </a:t>
            </a:r>
            <a:r>
              <a:rPr lang="zh-CN" altLang="en-US" sz="1500" b="1" dirty="0"/>
              <a:t>区地址（</a:t>
            </a:r>
            <a:r>
              <a:rPr lang="en-US" altLang="zh-CN" sz="1500" b="1" dirty="0"/>
              <a:t>tag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组索引（</a:t>
            </a:r>
            <a:r>
              <a:rPr lang="en-US" altLang="zh-CN" sz="1500" b="1" dirty="0"/>
              <a:t>index</a:t>
            </a:r>
            <a:r>
              <a:rPr lang="zh-CN" altLang="en-US" sz="1500" b="1" dirty="0"/>
              <a:t>）</a:t>
            </a:r>
            <a:r>
              <a:rPr lang="en-US" altLang="zh-CN" sz="1500" b="1" dirty="0"/>
              <a:t>+ </a:t>
            </a:r>
            <a:r>
              <a:rPr lang="zh-CN" altLang="en-US" sz="1500" b="1" dirty="0"/>
              <a:t>块内偏移（</a:t>
            </a:r>
            <a:r>
              <a:rPr lang="en-US" altLang="zh-CN" sz="1500" b="1" dirty="0"/>
              <a:t>offset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500" b="1" dirty="0"/>
              <a:t>假设主存地址</a:t>
            </a:r>
            <a:r>
              <a:rPr lang="en-US" altLang="zh-CN" sz="1500" b="1" dirty="0"/>
              <a:t>=16</a:t>
            </a:r>
            <a:r>
              <a:rPr lang="zh-CN" altLang="en-US" sz="1500" b="1" dirty="0"/>
              <a:t>位；其中，区地址</a:t>
            </a:r>
            <a:r>
              <a:rPr lang="en-US" altLang="zh-CN" sz="1500" b="1" dirty="0"/>
              <a:t>=13</a:t>
            </a:r>
            <a:r>
              <a:rPr lang="zh-CN" altLang="en-US" sz="1500" b="1" dirty="0"/>
              <a:t>位，组索引</a:t>
            </a:r>
            <a:r>
              <a:rPr lang="en-US" altLang="zh-CN" sz="1500" b="1" dirty="0"/>
              <a:t>=1</a:t>
            </a:r>
            <a:r>
              <a:rPr lang="zh-CN" altLang="en-US" sz="1500" b="1" dirty="0"/>
              <a:t>位，块内偏移</a:t>
            </a:r>
            <a:r>
              <a:rPr lang="en-US" altLang="zh-CN" sz="1500" b="1" dirty="0"/>
              <a:t>=2</a:t>
            </a:r>
            <a:r>
              <a:rPr lang="zh-CN" altLang="en-US" sz="1500" b="1" dirty="0"/>
              <a:t>位；即</a:t>
            </a:r>
            <a:r>
              <a:rPr lang="en-US" altLang="zh-CN" sz="1500" b="1" dirty="0"/>
              <a:t>cache</a:t>
            </a:r>
            <a:r>
              <a:rPr lang="zh-CN" altLang="en-US" sz="1500" b="1" dirty="0"/>
              <a:t>有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组（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1</a:t>
            </a:r>
            <a:r>
              <a:rPr lang="en-US" altLang="zh-CN" sz="1500" b="1" dirty="0"/>
              <a:t>=2</a:t>
            </a:r>
            <a:r>
              <a:rPr lang="zh-CN" altLang="en-US" sz="1500" b="1" dirty="0"/>
              <a:t>）、每组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行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en-US" altLang="zh-CN" sz="1500" b="1" dirty="0"/>
              <a:t>cache</a:t>
            </a:r>
            <a:r>
              <a:rPr lang="zh-CN" altLang="en-US" sz="1500" b="1" dirty="0"/>
              <a:t>共有</a:t>
            </a:r>
            <a:r>
              <a:rPr lang="en-US" altLang="zh-CN" sz="1500" b="1" dirty="0"/>
              <a:t>8</a:t>
            </a:r>
            <a:r>
              <a:rPr lang="zh-CN" altLang="en-US" sz="1500" b="1" dirty="0"/>
              <a:t>行（分为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个组、每组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行），每行存放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个字节（</a:t>
            </a:r>
            <a:r>
              <a:rPr lang="en-US" altLang="zh-CN" sz="1500" b="1" dirty="0"/>
              <a:t>2</a:t>
            </a:r>
            <a:r>
              <a:rPr lang="en-US" altLang="zh-CN" sz="1500" b="1" baseline="30000" dirty="0"/>
              <a:t>2</a:t>
            </a:r>
            <a:r>
              <a:rPr lang="en-US" altLang="zh-CN" sz="1500" b="1" dirty="0"/>
              <a:t>=4</a:t>
            </a:r>
            <a:r>
              <a:rPr lang="zh-CN" altLang="en-US" sz="1500" b="1" dirty="0"/>
              <a:t>）</a:t>
            </a:r>
            <a:endParaRPr lang="en-US" altLang="zh-CN" sz="15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四路组相联映射方式 </a:t>
            </a:r>
            <a:r>
              <a:rPr lang="en-US" altLang="zh-CN" sz="1600" b="1" dirty="0"/>
              <a:t>cache </a:t>
            </a:r>
            <a:r>
              <a:rPr lang="zh-CN" altLang="en-US" sz="1600" b="1" dirty="0"/>
              <a:t>电路的输入和输出：</a:t>
            </a:r>
            <a:endParaRPr lang="en-US" altLang="zh-CN" sz="1500" b="1" dirty="0"/>
          </a:p>
          <a:p>
            <a:pPr lvl="2"/>
            <a:r>
              <a:rPr lang="zh-CN" altLang="en-US" sz="1200" b="1" dirty="0"/>
              <a:t>输入：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主存地址（</a:t>
            </a:r>
            <a:r>
              <a:rPr lang="en-US" altLang="zh-CN" sz="1000" b="1" dirty="0" err="1"/>
              <a:t>Addr</a:t>
            </a:r>
            <a:r>
              <a:rPr lang="zh-CN" altLang="en-US" sz="1000" b="1" dirty="0"/>
              <a:t>，字节地址）：</a:t>
            </a:r>
            <a:r>
              <a:rPr lang="en-US" altLang="zh-CN" sz="1000" b="1" dirty="0"/>
              <a:t>16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装入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的数据块（</a:t>
            </a:r>
            <a:r>
              <a:rPr lang="en-US" altLang="zh-CN" sz="1000" b="1" dirty="0"/>
              <a:t>Blk</a:t>
            </a:r>
            <a:r>
              <a:rPr lang="zh-CN" altLang="en-US" sz="1000" b="1" dirty="0"/>
              <a:t>）：因为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每行存放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个字节，因此数据块大小</a:t>
            </a:r>
            <a:r>
              <a:rPr lang="en-US" altLang="zh-CN" sz="1000" b="1" dirty="0"/>
              <a:t>=32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数据块准备好信号（</a:t>
            </a:r>
            <a:r>
              <a:rPr lang="en-US" altLang="zh-CN" sz="1000" b="1" dirty="0" err="1"/>
              <a:t>BlkReady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时钟信号（</a:t>
            </a:r>
            <a:r>
              <a:rPr lang="en-US" altLang="zh-CN" sz="1000" b="1" dirty="0"/>
              <a:t>CLK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输出：</a:t>
            </a:r>
            <a:endParaRPr lang="en-US" altLang="zh-CN" sz="1200" b="1" dirty="0"/>
          </a:p>
          <a:p>
            <a:pPr lvl="3"/>
            <a:r>
              <a:rPr lang="zh-CN" altLang="en-US" sz="1000" b="1" dirty="0"/>
              <a:t>从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中得到的数据（</a:t>
            </a:r>
            <a:r>
              <a:rPr lang="en-US" altLang="zh-CN" sz="1000" b="1" dirty="0" err="1"/>
              <a:t>DataOut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个字节，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3"/>
            <a:r>
              <a:rPr lang="zh-CN" altLang="en-US" sz="1000" b="1" dirty="0"/>
              <a:t>是否命中（</a:t>
            </a:r>
            <a:r>
              <a:rPr lang="en-US" altLang="zh-CN" sz="1000" b="1" dirty="0"/>
              <a:t>Miss</a:t>
            </a:r>
            <a:r>
              <a:rPr lang="zh-CN" altLang="en-US" sz="1000" b="1" dirty="0"/>
              <a:t>）：</a:t>
            </a:r>
            <a:r>
              <a:rPr lang="en-US" altLang="zh-CN" sz="1000" b="1" dirty="0"/>
              <a:t>Miss=1</a:t>
            </a:r>
            <a:r>
              <a:rPr lang="zh-CN" altLang="en-US" sz="1000" b="1" dirty="0"/>
              <a:t>，缺失；</a:t>
            </a:r>
            <a:r>
              <a:rPr lang="en-US" altLang="zh-CN" sz="1000" b="1" dirty="0"/>
              <a:t>Miss=0</a:t>
            </a:r>
            <a:r>
              <a:rPr lang="zh-CN" altLang="en-US" sz="1000" b="1" dirty="0"/>
              <a:t>，命中</a:t>
            </a:r>
            <a:endParaRPr lang="en-US" altLang="zh-CN" sz="9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229CB8-5EBF-4425-8A4C-2CF35EBB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8932"/>
            <a:ext cx="5692704" cy="1375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98B3C6-CD94-48CB-8E39-B500DFF77866}"/>
              </a:ext>
            </a:extLst>
          </p:cNvPr>
          <p:cNvSpPr txBox="1"/>
          <p:nvPr/>
        </p:nvSpPr>
        <p:spPr>
          <a:xfrm>
            <a:off x="7188374" y="4990085"/>
            <a:ext cx="3822004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四路组相联映射方式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电路的输入和输出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582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ADEB04E-7876-4803-AA5F-5990D6BEA692}"/>
              </a:ext>
            </a:extLst>
          </p:cNvPr>
          <p:cNvCxnSpPr/>
          <p:nvPr/>
        </p:nvCxnSpPr>
        <p:spPr>
          <a:xfrm flipV="1">
            <a:off x="8849638" y="2167757"/>
            <a:ext cx="874576" cy="214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16FAD23-54B0-44ED-9046-4BE3640E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17" y="1724321"/>
            <a:ext cx="3081416" cy="377659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3C3B9A5-5059-49A8-8F22-E99B533EA0BA}"/>
              </a:ext>
            </a:extLst>
          </p:cNvPr>
          <p:cNvSpPr txBox="1"/>
          <p:nvPr/>
        </p:nvSpPr>
        <p:spPr>
          <a:xfrm>
            <a:off x="10558479" y="1847093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6E31D2-6C0D-4CE4-A882-8D176998BEF7}"/>
              </a:ext>
            </a:extLst>
          </p:cNvPr>
          <p:cNvSpPr txBox="1"/>
          <p:nvPr/>
        </p:nvSpPr>
        <p:spPr>
          <a:xfrm>
            <a:off x="10558478" y="2200322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1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D7594F-D4E7-4AC9-99DE-6343757ED4BE}"/>
              </a:ext>
            </a:extLst>
          </p:cNvPr>
          <p:cNvSpPr txBox="1"/>
          <p:nvPr/>
        </p:nvSpPr>
        <p:spPr>
          <a:xfrm>
            <a:off x="9187992" y="2733433"/>
            <a:ext cx="907621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第</a:t>
            </a:r>
            <a:r>
              <a:rPr lang="en-US" altLang="zh-CN" sz="1100" b="1" dirty="0"/>
              <a:t>0</a:t>
            </a:r>
            <a:r>
              <a:rPr lang="zh-CN" altLang="en-US" sz="1100" b="1" dirty="0"/>
              <a:t>组</a:t>
            </a:r>
            <a:r>
              <a:rPr lang="en-US" altLang="zh-CN" sz="1100" b="1" dirty="0"/>
              <a:t>cache</a:t>
            </a:r>
            <a:endParaRPr lang="zh-CN" altLang="en-US" sz="11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42FA82-7FAA-4D96-B0F7-CC5E9E7D0A8E}"/>
              </a:ext>
            </a:extLst>
          </p:cNvPr>
          <p:cNvSpPr txBox="1"/>
          <p:nvPr/>
        </p:nvSpPr>
        <p:spPr>
          <a:xfrm>
            <a:off x="10579356" y="2675897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2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CDAB24-BAEC-4E0A-9D52-61CF201E9CED}"/>
              </a:ext>
            </a:extLst>
          </p:cNvPr>
          <p:cNvSpPr txBox="1"/>
          <p:nvPr/>
        </p:nvSpPr>
        <p:spPr>
          <a:xfrm>
            <a:off x="10579355" y="3029126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3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4268BE-1AA1-42F3-B279-D7162EBEA369}"/>
              </a:ext>
            </a:extLst>
          </p:cNvPr>
          <p:cNvSpPr txBox="1"/>
          <p:nvPr/>
        </p:nvSpPr>
        <p:spPr>
          <a:xfrm>
            <a:off x="10566830" y="3659188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6E9AADC-98AE-465C-9A36-8C3102DCF497}"/>
              </a:ext>
            </a:extLst>
          </p:cNvPr>
          <p:cNvSpPr txBox="1"/>
          <p:nvPr/>
        </p:nvSpPr>
        <p:spPr>
          <a:xfrm>
            <a:off x="10566829" y="4012417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1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471178-4A23-4854-ABE2-9FE90A23E934}"/>
              </a:ext>
            </a:extLst>
          </p:cNvPr>
          <p:cNvSpPr txBox="1"/>
          <p:nvPr/>
        </p:nvSpPr>
        <p:spPr>
          <a:xfrm>
            <a:off x="10587707" y="4594463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2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E012F9-4BC5-4F6D-95AC-8F5FCE6B9C15}"/>
              </a:ext>
            </a:extLst>
          </p:cNvPr>
          <p:cNvSpPr txBox="1"/>
          <p:nvPr/>
        </p:nvSpPr>
        <p:spPr>
          <a:xfrm>
            <a:off x="10587706" y="4947692"/>
            <a:ext cx="71045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第</a:t>
            </a:r>
            <a:r>
              <a:rPr lang="en-US" altLang="zh-CN" sz="800" b="1" dirty="0"/>
              <a:t>3</a:t>
            </a:r>
            <a:r>
              <a:rPr lang="zh-CN" altLang="en-US" sz="800" b="1" dirty="0"/>
              <a:t>行</a:t>
            </a:r>
            <a:r>
              <a:rPr lang="en-US" altLang="zh-CN" sz="800" b="1" dirty="0"/>
              <a:t>cache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D33422-9A65-499D-A821-4BC91AB2657C}"/>
              </a:ext>
            </a:extLst>
          </p:cNvPr>
          <p:cNvSpPr txBox="1"/>
          <p:nvPr/>
        </p:nvSpPr>
        <p:spPr>
          <a:xfrm>
            <a:off x="9217220" y="4278307"/>
            <a:ext cx="907621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第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组</a:t>
            </a:r>
            <a:r>
              <a:rPr lang="en-US" altLang="zh-CN" sz="1100" b="1" dirty="0"/>
              <a:t>cache</a:t>
            </a:r>
            <a:endParaRPr lang="zh-CN" altLang="en-US" sz="11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2B38FD-75CD-4B0D-BF9A-A7EA69B7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2" y="1587405"/>
            <a:ext cx="7671194" cy="368318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93333DFF-3455-4778-AB01-2482F8D89494}"/>
              </a:ext>
            </a:extLst>
          </p:cNvPr>
          <p:cNvSpPr txBox="1"/>
          <p:nvPr/>
        </p:nvSpPr>
        <p:spPr>
          <a:xfrm>
            <a:off x="126157" y="5036742"/>
            <a:ext cx="973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cache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ED67BE9-E90A-429D-ADA1-768BE021650F}"/>
              </a:ext>
            </a:extLst>
          </p:cNvPr>
          <p:cNvSpPr txBox="1"/>
          <p:nvPr/>
        </p:nvSpPr>
        <p:spPr>
          <a:xfrm>
            <a:off x="191879" y="4598933"/>
            <a:ext cx="907621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第</a:t>
            </a:r>
            <a:r>
              <a:rPr lang="en-US" altLang="zh-CN" sz="1100" b="1" dirty="0"/>
              <a:t>0</a:t>
            </a:r>
            <a:r>
              <a:rPr lang="zh-CN" altLang="en-US" sz="1100" b="1" dirty="0"/>
              <a:t>组</a:t>
            </a:r>
            <a:r>
              <a:rPr lang="en-US" altLang="zh-CN" sz="1100" b="1" dirty="0"/>
              <a:t>cache</a:t>
            </a:r>
            <a:endParaRPr lang="zh-CN" altLang="en-US" sz="1100" b="1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74F2FE0-BC64-4AD9-AFF8-4FB433F0338C}"/>
              </a:ext>
            </a:extLst>
          </p:cNvPr>
          <p:cNvCxnSpPr>
            <a:cxnSpLocks/>
          </p:cNvCxnSpPr>
          <p:nvPr/>
        </p:nvCxnSpPr>
        <p:spPr>
          <a:xfrm flipV="1">
            <a:off x="8198339" y="1954815"/>
            <a:ext cx="651299" cy="2585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CDE95F8-A956-4CED-B8D6-829E2877581C}"/>
              </a:ext>
            </a:extLst>
          </p:cNvPr>
          <p:cNvSpPr txBox="1"/>
          <p:nvPr/>
        </p:nvSpPr>
        <p:spPr>
          <a:xfrm>
            <a:off x="2864370" y="315449"/>
            <a:ext cx="338611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4</a:t>
            </a:r>
            <a:r>
              <a:rPr lang="zh-CN" altLang="en-US" b="1" dirty="0"/>
              <a:t>路组</a:t>
            </a:r>
            <a:r>
              <a:rPr lang="zh-CN" altLang="en-US" sz="1800" b="1" dirty="0"/>
              <a:t>相联映射方式 </a:t>
            </a:r>
            <a:r>
              <a:rPr lang="en-US" altLang="zh-CN" sz="1800" b="1" dirty="0"/>
              <a:t>cache</a:t>
            </a:r>
            <a:r>
              <a:rPr lang="zh-CN" altLang="en-US" b="1" dirty="0"/>
              <a:t> 电路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1C9CB16-81BA-48B5-8ABE-E4D71A54B3B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1503123" y="4191044"/>
            <a:ext cx="231675" cy="1982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B2D24-0CFE-42A3-8060-975E6030EFEA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6505888" y="4160986"/>
            <a:ext cx="1400825" cy="2006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1641E40-C1A5-4C76-9691-A2989DD3AFE7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3175348" y="4359058"/>
            <a:ext cx="562238" cy="1814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450DB96-7335-4ACB-AD93-00ECFCFC0C3E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4766153" y="4309668"/>
            <a:ext cx="955908" cy="1864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DAD6EAA-C97E-440E-87D7-4A79709A071D}"/>
              </a:ext>
            </a:extLst>
          </p:cNvPr>
          <p:cNvSpPr txBox="1"/>
          <p:nvPr/>
        </p:nvSpPr>
        <p:spPr>
          <a:xfrm>
            <a:off x="4867957" y="6173936"/>
            <a:ext cx="1708208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16</a:t>
            </a:r>
            <a:r>
              <a:rPr lang="zh-CN" altLang="en-US" sz="1100" b="1" dirty="0"/>
              <a:t>位计数器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用于</a:t>
            </a:r>
            <a:r>
              <a:rPr lang="en-US" altLang="zh-CN" sz="1100" b="1" dirty="0"/>
              <a:t>LRU</a:t>
            </a:r>
            <a:r>
              <a:rPr lang="zh-CN" altLang="en-US" sz="1100" b="1" dirty="0"/>
              <a:t>替换算法的计数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89EF2-CE83-445E-AC31-10F7BC6CC4A6}"/>
              </a:ext>
            </a:extLst>
          </p:cNvPr>
          <p:cNvSpPr txBox="1"/>
          <p:nvPr/>
        </p:nvSpPr>
        <p:spPr>
          <a:xfrm>
            <a:off x="1289804" y="6173936"/>
            <a:ext cx="889987" cy="6001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存放有效位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142BDE-CACB-4BF4-9CAF-3377799ECDA6}"/>
              </a:ext>
            </a:extLst>
          </p:cNvPr>
          <p:cNvSpPr txBox="1"/>
          <p:nvPr/>
        </p:nvSpPr>
        <p:spPr>
          <a:xfrm>
            <a:off x="7292842" y="6166991"/>
            <a:ext cx="1227742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32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存放数据块副本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2ABF9-B8A0-4F35-AE22-3F95899B22E2}"/>
              </a:ext>
            </a:extLst>
          </p:cNvPr>
          <p:cNvSpPr txBox="1"/>
          <p:nvPr/>
        </p:nvSpPr>
        <p:spPr>
          <a:xfrm>
            <a:off x="3280478" y="6173936"/>
            <a:ext cx="914216" cy="6001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13</a:t>
            </a:r>
            <a:r>
              <a:rPr lang="zh-CN" altLang="en-US" sz="1100" b="1" dirty="0"/>
              <a:t>位寄存器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zh-CN" altLang="en-US" sz="1100" b="1" dirty="0"/>
              <a:t>存放区地址</a:t>
            </a:r>
          </a:p>
        </p:txBody>
      </p:sp>
    </p:spTree>
    <p:extLst>
      <p:ext uri="{BB962C8B-B14F-4D97-AF65-F5344CB8AC3E}">
        <p14:creationId xmlns:p14="http://schemas.microsoft.com/office/powerpoint/2010/main" val="205115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、存储器组件实验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ROM</a:t>
            </a:r>
            <a:r>
              <a:rPr lang="zh-CN" altLang="en-US" sz="2000" b="1" dirty="0"/>
              <a:t>存储器组件电路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Logisim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ROM</a:t>
            </a:r>
            <a:r>
              <a:rPr lang="zh-CN" altLang="en-US" sz="1400" b="1" dirty="0">
                <a:solidFill>
                  <a:srgbClr val="FF0000"/>
                </a:solidFill>
              </a:rPr>
              <a:t>存储器组件</a:t>
            </a:r>
            <a:r>
              <a:rPr lang="zh-CN" altLang="en-US" sz="1400" b="1" dirty="0"/>
              <a:t>，其输入、输出及控制端如下：</a:t>
            </a:r>
            <a:endParaRPr lang="en-US" altLang="zh-CN" sz="1400" b="1" dirty="0"/>
          </a:p>
          <a:p>
            <a:pPr lvl="2"/>
            <a:r>
              <a:rPr lang="zh-CN" altLang="en-US" sz="1050" b="1" dirty="0"/>
              <a:t>输入：地址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（例如设置为</a:t>
            </a:r>
            <a:r>
              <a:rPr lang="en-US" altLang="zh-CN" sz="1050" b="1" dirty="0"/>
              <a:t>8</a:t>
            </a:r>
            <a:r>
              <a:rPr lang="zh-CN" altLang="en-US" sz="1050" b="1" dirty="0"/>
              <a:t>位）</a:t>
            </a:r>
            <a:endParaRPr lang="en-US" altLang="zh-CN" sz="1050" b="1" dirty="0"/>
          </a:p>
          <a:p>
            <a:pPr lvl="2"/>
            <a:endParaRPr lang="en-US" altLang="zh-CN" sz="1050" b="1" dirty="0"/>
          </a:p>
          <a:p>
            <a:pPr lvl="2"/>
            <a:r>
              <a:rPr lang="zh-CN" altLang="en-US" sz="1050" b="1" dirty="0"/>
              <a:t>输出：数据</a:t>
            </a:r>
            <a:r>
              <a:rPr lang="en-US" altLang="zh-CN" sz="1050" b="1" dirty="0"/>
              <a:t>D</a:t>
            </a:r>
            <a:r>
              <a:rPr lang="zh-CN" altLang="en-US" sz="1050" b="1" dirty="0"/>
              <a:t>（例如设置为</a:t>
            </a:r>
            <a:r>
              <a:rPr lang="en-US" altLang="zh-CN" sz="1050" b="1" dirty="0"/>
              <a:t>32</a:t>
            </a:r>
            <a:r>
              <a:rPr lang="zh-CN" altLang="en-US" sz="1050" b="1" dirty="0"/>
              <a:t>位）</a:t>
            </a:r>
            <a:endParaRPr lang="en-US" altLang="zh-CN" sz="1050" b="1" dirty="0"/>
          </a:p>
          <a:p>
            <a:pPr lvl="2"/>
            <a:endParaRPr lang="en-US" altLang="zh-CN" sz="1050" b="1" dirty="0"/>
          </a:p>
          <a:p>
            <a:pPr lvl="2"/>
            <a:r>
              <a:rPr lang="zh-CN" altLang="en-US" sz="1050" b="1" dirty="0"/>
              <a:t>控制端：片选信号</a:t>
            </a:r>
            <a:r>
              <a:rPr lang="en-US" altLang="zh-CN" sz="1050" b="1" dirty="0" err="1"/>
              <a:t>sel</a:t>
            </a:r>
            <a:r>
              <a:rPr lang="zh-CN" altLang="en-US" sz="1050" b="1" dirty="0"/>
              <a:t>；</a:t>
            </a:r>
            <a:r>
              <a:rPr lang="en-US" altLang="zh-CN" sz="1050" b="1" dirty="0" err="1">
                <a:solidFill>
                  <a:srgbClr val="FF0000"/>
                </a:solidFill>
              </a:rPr>
              <a:t>sel</a:t>
            </a:r>
            <a:r>
              <a:rPr lang="en-US" altLang="zh-CN" sz="1050" b="1" dirty="0">
                <a:solidFill>
                  <a:srgbClr val="FF0000"/>
                </a:solidFill>
              </a:rPr>
              <a:t>=0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ROM</a:t>
            </a:r>
            <a:r>
              <a:rPr lang="zh-CN" altLang="en-US" sz="1050" b="1" dirty="0"/>
              <a:t>工作；</a:t>
            </a:r>
            <a:r>
              <a:rPr lang="en-US" altLang="zh-CN" sz="1050" b="1" dirty="0" err="1"/>
              <a:t>sel</a:t>
            </a:r>
            <a:r>
              <a:rPr lang="en-US" altLang="zh-CN" sz="1050" b="1" dirty="0"/>
              <a:t>=1</a:t>
            </a:r>
            <a:r>
              <a:rPr lang="zh-CN" altLang="en-US" sz="1050" b="1" dirty="0"/>
              <a:t>，</a:t>
            </a:r>
            <a:r>
              <a:rPr lang="en-US" altLang="zh-CN" sz="1050" b="1" dirty="0"/>
              <a:t>ROM</a:t>
            </a:r>
            <a:r>
              <a:rPr lang="zh-CN" altLang="en-US" sz="1050" b="1" dirty="0"/>
              <a:t>不工作</a:t>
            </a:r>
            <a:endParaRPr lang="en-US" altLang="zh-CN" sz="1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可以使用</a:t>
            </a:r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位计数器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提供地址，具体电路如下：</a:t>
            </a:r>
            <a:endParaRPr lang="en-US" altLang="zh-CN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D6E9D-6A56-4C5B-9D41-798E23EB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63" y="4658873"/>
            <a:ext cx="5292298" cy="1834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71CDA5-3AF9-447A-A050-5553AF09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52" y="2050577"/>
            <a:ext cx="2139450" cy="260829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7FC98B-E4F2-4977-897A-460436EAD7AF}"/>
              </a:ext>
            </a:extLst>
          </p:cNvPr>
          <p:cNvCxnSpPr/>
          <p:nvPr/>
        </p:nvCxnSpPr>
        <p:spPr>
          <a:xfrm>
            <a:off x="8599118" y="4183693"/>
            <a:ext cx="6889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1E25AF-17B8-4696-B1BE-9E133D2B6E02}"/>
              </a:ext>
            </a:extLst>
          </p:cNvPr>
          <p:cNvSpPr txBox="1"/>
          <p:nvPr/>
        </p:nvSpPr>
        <p:spPr>
          <a:xfrm>
            <a:off x="7347297" y="4065962"/>
            <a:ext cx="1310536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ROM</a:t>
            </a:r>
            <a:r>
              <a:rPr lang="zh-CN" altLang="en-US" sz="1200" b="1" dirty="0"/>
              <a:t>存储器组件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0083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273663-3BCC-496D-BA19-BDB33C4D3B0E}"/>
              </a:ext>
            </a:extLst>
          </p:cNvPr>
          <p:cNvSpPr txBox="1"/>
          <p:nvPr/>
        </p:nvSpPr>
        <p:spPr>
          <a:xfrm>
            <a:off x="2864370" y="315449"/>
            <a:ext cx="33882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4</a:t>
            </a:r>
            <a:r>
              <a:rPr lang="zh-CN" altLang="en-US" b="1" dirty="0"/>
              <a:t>路组</a:t>
            </a:r>
            <a:r>
              <a:rPr lang="zh-CN" altLang="en-US" sz="1800" b="1" dirty="0"/>
              <a:t>相联映射方式 </a:t>
            </a:r>
            <a:r>
              <a:rPr lang="en-US" altLang="zh-CN" sz="1800" b="1" dirty="0"/>
              <a:t>cache </a:t>
            </a:r>
            <a:r>
              <a:rPr lang="zh-CN" altLang="en-US" b="1" dirty="0"/>
              <a:t>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852CF6-2A16-4454-8A40-5D376098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1" y="1993348"/>
            <a:ext cx="3624731" cy="2572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A89015-DAD7-4E89-A80A-A0820C3B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58" y="1912483"/>
            <a:ext cx="4001495" cy="2572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96F316-1D8B-4E62-B558-0684E4F8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644" y="2258080"/>
            <a:ext cx="2601067" cy="181914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66C2ED-D282-4438-8C46-F923FCB4D4E8}"/>
              </a:ext>
            </a:extLst>
          </p:cNvPr>
          <p:cNvCxnSpPr>
            <a:cxnSpLocks/>
          </p:cNvCxnSpPr>
          <p:nvPr/>
        </p:nvCxnSpPr>
        <p:spPr>
          <a:xfrm>
            <a:off x="6252576" y="2591439"/>
            <a:ext cx="3141945" cy="734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68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408F46-A885-4E0D-A8BD-FA947FC5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5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）四路组相联映射方式 </a:t>
            </a:r>
            <a:r>
              <a:rPr lang="en-US" altLang="zh-CN" sz="2000" b="1" dirty="0"/>
              <a:t>cache </a:t>
            </a:r>
            <a:r>
              <a:rPr lang="zh-CN" altLang="en-US" sz="2000" b="1" dirty="0"/>
              <a:t>测试电路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先按</a:t>
            </a:r>
            <a:r>
              <a:rPr lang="en-US" altLang="zh-CN" sz="1400" b="1" dirty="0" err="1"/>
              <a:t>Ctrl+R</a:t>
            </a:r>
            <a:r>
              <a:rPr lang="zh-CN" altLang="en-US" sz="1400" b="1" dirty="0"/>
              <a:t>，使电路复位；然后按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，启动时钟；等到命中率数字不变，表示表示测试完成</a:t>
            </a:r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211DE-E1D3-401B-90CF-2C87B8ED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69" y="4923601"/>
            <a:ext cx="6311030" cy="1593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AD8F27-A8FC-49FE-B150-597F7133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1" y="1298435"/>
            <a:ext cx="6511448" cy="3540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9E0F30-4ABE-4F69-9DE1-A37A8BC98FE6}"/>
              </a:ext>
            </a:extLst>
          </p:cNvPr>
          <p:cNvSpPr txBox="1"/>
          <p:nvPr/>
        </p:nvSpPr>
        <p:spPr>
          <a:xfrm>
            <a:off x="9725859" y="2163806"/>
            <a:ext cx="1882247" cy="209288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命中率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400" b="1" dirty="0"/>
              <a:t>直接相联映射：</a:t>
            </a:r>
            <a:r>
              <a:rPr lang="en-US" altLang="zh-CN" sz="1400" b="1" dirty="0"/>
              <a:t>0.81</a:t>
            </a:r>
          </a:p>
          <a:p>
            <a:endParaRPr lang="en-US" altLang="zh-CN" sz="1400" b="1" dirty="0"/>
          </a:p>
          <a:p>
            <a:r>
              <a:rPr lang="zh-CN" altLang="en-US" sz="1400" b="1" dirty="0"/>
              <a:t>全相联映射：</a:t>
            </a:r>
            <a:r>
              <a:rPr lang="en-US" altLang="zh-CN" sz="1400" b="1" dirty="0"/>
              <a:t>0.96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2</a:t>
            </a:r>
            <a:r>
              <a:rPr lang="zh-CN" altLang="en-US" sz="1400" b="1" dirty="0"/>
              <a:t>路组相联映射：</a:t>
            </a:r>
            <a:r>
              <a:rPr lang="en-US" altLang="zh-CN" sz="1400" b="1" dirty="0"/>
              <a:t>0.92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4</a:t>
            </a:r>
            <a:r>
              <a:rPr lang="zh-CN" altLang="en-US" sz="1400" b="1" dirty="0"/>
              <a:t>路组相联映射：</a:t>
            </a:r>
            <a:r>
              <a:rPr lang="en-US" altLang="zh-CN" sz="1400" b="1" dirty="0"/>
              <a:t>0.94</a:t>
            </a:r>
          </a:p>
        </p:txBody>
      </p:sp>
    </p:spTree>
    <p:extLst>
      <p:ext uri="{BB962C8B-B14F-4D97-AF65-F5344CB8AC3E}">
        <p14:creationId xmlns:p14="http://schemas.microsoft.com/office/powerpoint/2010/main" val="2211173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08332-B7E0-4DCB-9851-D4520FAF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802"/>
            <a:ext cx="10515600" cy="547704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请同学们分别对上述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个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电路进行测试，并分析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个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电路的命中率与映射方式的关系：</a:t>
            </a:r>
            <a:endParaRPr lang="en-US" altLang="zh-CN" sz="2100" b="1" dirty="0"/>
          </a:p>
          <a:p>
            <a:pPr lvl="1">
              <a:buFont typeface="+mj-ea"/>
              <a:buAutoNum type="circleNumDbPlain"/>
            </a:pPr>
            <a:r>
              <a:rPr lang="zh-CN" altLang="en-US" sz="1400" b="1" dirty="0"/>
              <a:t>直接相联映射方式</a:t>
            </a:r>
            <a:endParaRPr lang="en-US" altLang="zh-CN" sz="1400" b="1" dirty="0"/>
          </a:p>
          <a:p>
            <a:pPr lvl="1">
              <a:buFont typeface="+mj-ea"/>
              <a:buAutoNum type="circleNumDbPlain"/>
            </a:pPr>
            <a:r>
              <a:rPr lang="zh-CN" altLang="en-US" sz="1400" b="1" dirty="0"/>
              <a:t>全相联映射方式</a:t>
            </a:r>
            <a:endParaRPr lang="en-US" altLang="zh-CN" sz="1400" b="1" dirty="0"/>
          </a:p>
          <a:p>
            <a:pPr lvl="1">
              <a:buFont typeface="+mj-ea"/>
              <a:buAutoNum type="circleNumDbPlain"/>
            </a:pPr>
            <a:r>
              <a:rPr lang="zh-CN" altLang="en-US" sz="1400" b="1" dirty="0"/>
              <a:t>二路组相联映射方式</a:t>
            </a:r>
            <a:endParaRPr lang="en-US" altLang="zh-CN" sz="1400" b="1" dirty="0"/>
          </a:p>
          <a:p>
            <a:pPr lvl="1">
              <a:buFont typeface="+mj-ea"/>
              <a:buAutoNum type="circleNumDbPlain"/>
            </a:pPr>
            <a:r>
              <a:rPr lang="zh-CN" altLang="en-US" sz="1400" b="1" dirty="0"/>
              <a:t>四路组相联映射方式</a:t>
            </a:r>
            <a:endParaRPr lang="en-US" altLang="zh-CN" sz="12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有兴趣的同学可以分析一下这</a:t>
            </a:r>
            <a:r>
              <a:rPr lang="en-US" altLang="zh-CN" sz="1800" b="1" dirty="0"/>
              <a:t>8</a:t>
            </a:r>
            <a:r>
              <a:rPr lang="zh-CN" altLang="en-US" sz="1800" b="1" dirty="0"/>
              <a:t>个电路的原理：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直接相联映射方式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直接相联映射方式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测试电路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全相联映射方式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全相联映射方式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测试电路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二路组相联映射方式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二路组相联映射方式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测试电路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四路组相联映射方式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电路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四路组相联映射方式 </a:t>
            </a:r>
            <a:r>
              <a:rPr lang="en-US" altLang="zh-CN" sz="1400" b="1" dirty="0"/>
              <a:t>cache </a:t>
            </a:r>
            <a:r>
              <a:rPr lang="zh-CN" altLang="en-US" sz="1400" b="1" dirty="0"/>
              <a:t>测试电路</a:t>
            </a:r>
            <a:endParaRPr lang="en-US" altLang="zh-CN" sz="1600" b="1" dirty="0"/>
          </a:p>
          <a:p>
            <a:pPr lvl="1"/>
            <a:endParaRPr lang="zh-CN" altLang="en-US" sz="1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8654-459E-430C-B744-BFB5A8B04E33}"/>
              </a:ext>
            </a:extLst>
          </p:cNvPr>
          <p:cNvSpPr txBox="1"/>
          <p:nvPr/>
        </p:nvSpPr>
        <p:spPr>
          <a:xfrm>
            <a:off x="4884061" y="1581345"/>
            <a:ext cx="1519968" cy="16466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/>
              <a:t>命中率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100" b="1" dirty="0"/>
              <a:t>直接相联映射：</a:t>
            </a:r>
            <a:r>
              <a:rPr lang="en-US" altLang="zh-CN" sz="1100" b="1" dirty="0"/>
              <a:t>0.81</a:t>
            </a:r>
          </a:p>
          <a:p>
            <a:endParaRPr lang="en-US" altLang="zh-CN" sz="1100" b="1" dirty="0"/>
          </a:p>
          <a:p>
            <a:r>
              <a:rPr lang="zh-CN" altLang="en-US" sz="1100" b="1" dirty="0"/>
              <a:t>全相联映射：</a:t>
            </a:r>
            <a:r>
              <a:rPr lang="en-US" altLang="zh-CN" sz="1100" b="1" dirty="0"/>
              <a:t>0.96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2</a:t>
            </a:r>
            <a:r>
              <a:rPr lang="zh-CN" altLang="en-US" sz="1100" b="1" dirty="0"/>
              <a:t>路组相联映射：</a:t>
            </a:r>
            <a:r>
              <a:rPr lang="en-US" altLang="zh-CN" sz="1100" b="1" dirty="0"/>
              <a:t>0.92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4</a:t>
            </a:r>
            <a:r>
              <a:rPr lang="zh-CN" altLang="en-US" sz="1100" b="1" dirty="0"/>
              <a:t>路组相联映射：</a:t>
            </a:r>
            <a:r>
              <a:rPr lang="en-US" altLang="zh-CN" sz="1100" b="1" dirty="0"/>
              <a:t>0.94</a:t>
            </a:r>
          </a:p>
        </p:txBody>
      </p:sp>
    </p:spTree>
    <p:extLst>
      <p:ext uri="{BB962C8B-B14F-4D97-AF65-F5344CB8AC3E}">
        <p14:creationId xmlns:p14="http://schemas.microsoft.com/office/powerpoint/2010/main" val="1606222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二、设计实验</a:t>
            </a:r>
          </a:p>
        </p:txBody>
      </p:sp>
    </p:spTree>
    <p:extLst>
      <p:ext uri="{BB962C8B-B14F-4D97-AF65-F5344CB8AC3E}">
        <p14:creationId xmlns:p14="http://schemas.microsoft.com/office/powerpoint/2010/main" val="1124810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、存储器扩展设计实验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）存储器扩展电路（需要同学们设计）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汉字的区位码为</a:t>
            </a:r>
            <a:r>
              <a:rPr lang="en-US" altLang="zh-CN" sz="1400" b="1" dirty="0">
                <a:solidFill>
                  <a:srgbClr val="FF0000"/>
                </a:solidFill>
              </a:rPr>
              <a:t>14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（区号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位、位号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位）；采用</a:t>
            </a:r>
            <a:r>
              <a:rPr lang="en-US" altLang="zh-CN" sz="1400" b="1" dirty="0"/>
              <a:t>16x16</a:t>
            </a:r>
            <a:r>
              <a:rPr lang="zh-CN" altLang="en-US" sz="1400" b="1" dirty="0"/>
              <a:t>点阵显示汉字，即显示一个汉字需要</a:t>
            </a:r>
            <a:r>
              <a:rPr lang="en-US" altLang="zh-CN" sz="1400" b="1" dirty="0">
                <a:solidFill>
                  <a:srgbClr val="FF0000"/>
                </a:solidFill>
              </a:rPr>
              <a:t>256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二进制数（</a:t>
            </a:r>
            <a:r>
              <a:rPr lang="en-US" altLang="zh-CN" sz="1400" b="1" dirty="0"/>
              <a:t>16x16=256</a:t>
            </a:r>
            <a:r>
              <a:rPr lang="zh-CN" altLang="en-US" sz="1400" b="1" dirty="0"/>
              <a:t>）；因此可以用一个地址长度为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位、数据宽度为</a:t>
            </a:r>
            <a:r>
              <a:rPr lang="en-US" altLang="zh-CN" sz="1400" b="1" dirty="0"/>
              <a:t>256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存储器存放汉字的点阵码，即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存储器的容量为</a:t>
            </a:r>
            <a:r>
              <a:rPr lang="en-US" altLang="zh-CN" sz="1400" b="1" dirty="0">
                <a:solidFill>
                  <a:srgbClr val="FF0000"/>
                </a:solidFill>
              </a:rPr>
              <a:t>16Kx256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14</a:t>
            </a:r>
            <a:r>
              <a:rPr lang="en-US" altLang="zh-CN" sz="1400" b="1" dirty="0"/>
              <a:t>=16K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但是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中存储器的数据宽度最大值为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位，因此需要进行存储器的扩展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现要求使用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片</a:t>
            </a:r>
            <a:r>
              <a:rPr lang="en-US" altLang="zh-CN" sz="1400" b="1" dirty="0">
                <a:solidFill>
                  <a:srgbClr val="FF0000"/>
                </a:solidFill>
              </a:rPr>
              <a:t>4KBx32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片</a:t>
            </a:r>
            <a:r>
              <a:rPr lang="en-US" altLang="zh-CN" sz="1400" b="1" dirty="0">
                <a:solidFill>
                  <a:srgbClr val="FF0000"/>
                </a:solidFill>
              </a:rPr>
              <a:t>16KBx32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，扩展成容量为</a:t>
            </a:r>
            <a:r>
              <a:rPr lang="en-US" altLang="zh-CN" sz="1400" b="1" dirty="0">
                <a:solidFill>
                  <a:srgbClr val="FF0000"/>
                </a:solidFill>
              </a:rPr>
              <a:t>16Kx256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存储器，请同学们设计该存储器扩展电路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存储器扩展电路的输入和输出：</a:t>
            </a:r>
            <a:endParaRPr lang="en-US" altLang="zh-CN" sz="1400" b="1" dirty="0"/>
          </a:p>
          <a:p>
            <a:pPr lvl="2"/>
            <a:r>
              <a:rPr lang="zh-CN" altLang="en-US" sz="1200" b="1" dirty="0"/>
              <a:t>输入：汉字的区号和位号，经过计算后得到存储器的地址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14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输出：汉字的</a:t>
            </a:r>
            <a:r>
              <a:rPr lang="en-US" altLang="zh-CN" sz="1200" b="1" dirty="0"/>
              <a:t>16x16</a:t>
            </a:r>
            <a:r>
              <a:rPr lang="zh-CN" altLang="en-US" sz="1200" b="1" dirty="0"/>
              <a:t>点阵码，即存储器的数据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128</a:t>
            </a:r>
            <a:r>
              <a:rPr lang="zh-CN" altLang="en-US" sz="1200" b="1" dirty="0"/>
              <a:t>位</a:t>
            </a:r>
            <a:endParaRPr lang="en-US" altLang="zh-CN" sz="10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F034AA-6F32-4924-939C-0F48DCF0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77" y="5394846"/>
            <a:ext cx="5710113" cy="1304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7C087F-C77D-4D38-B724-DEA816C3ABE6}"/>
              </a:ext>
            </a:extLst>
          </p:cNvPr>
          <p:cNvSpPr txBox="1"/>
          <p:nvPr/>
        </p:nvSpPr>
        <p:spPr>
          <a:xfrm>
            <a:off x="7851924" y="4952132"/>
            <a:ext cx="2543114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存储器扩展电路的输入和输出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054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900EDE-3CA1-4CF5-B29A-DF055E26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9"/>
            <a:ext cx="10515600" cy="4500016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存储器扩展电路设计思路：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600" b="1" dirty="0"/>
              <a:t>现有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4KBx32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16KBx32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要求扩展成容量为</a:t>
            </a:r>
            <a:r>
              <a:rPr lang="en-US" altLang="zh-CN" sz="1600" b="1" dirty="0"/>
              <a:t>16Kx256</a:t>
            </a:r>
            <a:r>
              <a:rPr lang="zh-CN" altLang="en-US" sz="1600" b="1" dirty="0"/>
              <a:t>位的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因此需要进行</a:t>
            </a:r>
            <a:r>
              <a:rPr lang="zh-CN" altLang="en-US" sz="1600" b="1" dirty="0">
                <a:solidFill>
                  <a:srgbClr val="FF0000"/>
                </a:solidFill>
              </a:rPr>
              <a:t>字、位扩展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先将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4KBx32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存储器，通过</a:t>
            </a:r>
            <a:r>
              <a:rPr lang="zh-CN" altLang="en-US" sz="1600" b="1" dirty="0">
                <a:solidFill>
                  <a:srgbClr val="FF0000"/>
                </a:solidFill>
              </a:rPr>
              <a:t>字扩展</a:t>
            </a:r>
            <a:r>
              <a:rPr lang="zh-CN" altLang="en-US" sz="1600" b="1" dirty="0"/>
              <a:t>方式（需要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</a:t>
            </a:r>
            <a:r>
              <a:rPr lang="en-US" altLang="zh-CN" sz="1600" b="1" dirty="0">
                <a:solidFill>
                  <a:srgbClr val="FF0000"/>
                </a:solidFill>
              </a:rPr>
              <a:t>2-4</a:t>
            </a:r>
            <a:r>
              <a:rPr lang="zh-CN" altLang="en-US" sz="1600" b="1" dirty="0">
                <a:solidFill>
                  <a:srgbClr val="FF0000"/>
                </a:solidFill>
              </a:rPr>
              <a:t>译码器</a:t>
            </a:r>
            <a:r>
              <a:rPr lang="zh-CN" altLang="en-US" sz="1600" b="1" dirty="0"/>
              <a:t>），扩展成</a:t>
            </a:r>
            <a:r>
              <a:rPr lang="en-US" altLang="zh-CN" sz="1600" b="1" dirty="0"/>
              <a:t>16KBx32</a:t>
            </a:r>
            <a:r>
              <a:rPr lang="zh-CN" altLang="en-US" sz="1600" b="1" dirty="0"/>
              <a:t>位的</a:t>
            </a:r>
            <a:r>
              <a:rPr lang="en-US" altLang="zh-CN" sz="1600" b="1" dirty="0"/>
              <a:t>ROM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再将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16KBx32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存储器，以及上述字扩展后的</a:t>
            </a:r>
            <a:r>
              <a:rPr lang="en-US" altLang="zh-CN" sz="1600" b="1" dirty="0"/>
              <a:t>16KBx32</a:t>
            </a:r>
            <a:r>
              <a:rPr lang="zh-CN" altLang="en-US" sz="1600" b="1" dirty="0"/>
              <a:t>位的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，通过</a:t>
            </a:r>
            <a:r>
              <a:rPr lang="zh-CN" altLang="en-US" sz="1600" b="1" dirty="0">
                <a:solidFill>
                  <a:srgbClr val="FF0000"/>
                </a:solidFill>
              </a:rPr>
              <a:t>位扩展</a:t>
            </a:r>
            <a:r>
              <a:rPr lang="zh-CN" altLang="en-US" sz="1600" b="1" dirty="0"/>
              <a:t>方式，得到</a:t>
            </a:r>
            <a:r>
              <a:rPr lang="en-US" altLang="zh-CN" sz="1600" b="1" dirty="0"/>
              <a:t>16Kx256</a:t>
            </a:r>
            <a:r>
              <a:rPr lang="zh-CN" altLang="en-US" sz="1600" b="1" dirty="0"/>
              <a:t>位的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存储器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存储器的地址</a:t>
            </a:r>
            <a:r>
              <a:rPr lang="en-US" altLang="zh-CN" sz="1600" b="1" dirty="0"/>
              <a:t>A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14</a:t>
            </a:r>
            <a:r>
              <a:rPr lang="zh-CN" altLang="en-US" sz="1600" b="1" dirty="0"/>
              <a:t>位）为区位码经过相关的电路计算后的值（该电路已经有！）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存储器的输出（</a:t>
            </a:r>
            <a:r>
              <a:rPr lang="en-US" altLang="zh-CN" sz="1600" b="1" dirty="0"/>
              <a:t>128</a:t>
            </a:r>
            <a:r>
              <a:rPr lang="zh-CN" altLang="en-US" sz="1600" b="1" dirty="0"/>
              <a:t>位）分为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位：</a:t>
            </a:r>
            <a:r>
              <a:rPr lang="en-US" altLang="zh-CN" sz="1600" b="1" dirty="0"/>
              <a:t>D0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D3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D5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D6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D7</a:t>
            </a:r>
          </a:p>
          <a:p>
            <a:pPr lvl="1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536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257A22-DA57-4473-96C7-0B1846BD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41" y="4902998"/>
            <a:ext cx="7334814" cy="1103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1C40FB-9E09-4AAE-9A1E-8FA37733C096}"/>
              </a:ext>
            </a:extLst>
          </p:cNvPr>
          <p:cNvSpPr txBox="1"/>
          <p:nvPr/>
        </p:nvSpPr>
        <p:spPr>
          <a:xfrm>
            <a:off x="3281819" y="6087649"/>
            <a:ext cx="569899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存储器地址</a:t>
            </a:r>
            <a:r>
              <a:rPr lang="en-US" altLang="zh-CN" sz="1200" b="1" dirty="0"/>
              <a:t>A =</a:t>
            </a:r>
            <a:r>
              <a:rPr lang="zh-CN" altLang="en-US" sz="1200" b="1" dirty="0"/>
              <a:t>（区号</a:t>
            </a:r>
            <a:r>
              <a:rPr lang="en-US" altLang="zh-CN" sz="1200" b="1" dirty="0"/>
              <a:t>-1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x 5EH  +  </a:t>
            </a:r>
            <a:r>
              <a:rPr lang="zh-CN" altLang="en-US" sz="1200" b="1" dirty="0"/>
              <a:t>（位号</a:t>
            </a:r>
            <a:r>
              <a:rPr lang="en-US" altLang="zh-CN" sz="1200" b="1" dirty="0"/>
              <a:t>-1</a:t>
            </a:r>
            <a:r>
              <a:rPr lang="zh-CN" altLang="en-US" sz="1200" b="1" dirty="0"/>
              <a:t>）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（区号</a:t>
            </a:r>
            <a:r>
              <a:rPr lang="en-US" altLang="zh-CN" sz="1200" b="1" dirty="0"/>
              <a:t>-1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x 94  +  </a:t>
            </a:r>
            <a:r>
              <a:rPr lang="zh-CN" altLang="en-US" sz="1200" b="1" dirty="0"/>
              <a:t>（位号</a:t>
            </a:r>
            <a:r>
              <a:rPr lang="en-US" altLang="zh-CN" sz="1200" b="1" dirty="0"/>
              <a:t>-1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例如：区号</a:t>
            </a:r>
            <a:r>
              <a:rPr lang="en-US" altLang="zh-CN" sz="1200" b="1" dirty="0"/>
              <a:t>=2</a:t>
            </a:r>
            <a:r>
              <a:rPr lang="zh-CN" altLang="en-US" sz="1200" b="1" dirty="0"/>
              <a:t>，位号</a:t>
            </a:r>
            <a:r>
              <a:rPr lang="en-US" altLang="zh-CN" sz="1200" b="1" dirty="0"/>
              <a:t>=3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A=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2-1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x 94 + 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3-1</a:t>
            </a:r>
            <a:r>
              <a:rPr lang="zh-CN" altLang="en-US" sz="1200" b="1" dirty="0"/>
              <a:t>） </a:t>
            </a:r>
            <a:r>
              <a:rPr lang="en-US" altLang="zh-CN" sz="1200" b="1" dirty="0"/>
              <a:t>= 96</a:t>
            </a:r>
            <a:endParaRPr lang="zh-CN" altLang="en-US" sz="12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0BEE27-CAF8-448F-B4E7-0599A72C8EF9}"/>
              </a:ext>
            </a:extLst>
          </p:cNvPr>
          <p:cNvGrpSpPr/>
          <p:nvPr/>
        </p:nvGrpSpPr>
        <p:grpSpPr>
          <a:xfrm>
            <a:off x="2135686" y="329838"/>
            <a:ext cx="7345050" cy="3920519"/>
            <a:chOff x="2135686" y="329838"/>
            <a:chExt cx="7345050" cy="39205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BADA93-F84C-417F-B2CA-3B175E65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686" y="329838"/>
              <a:ext cx="7166369" cy="392051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9EBA699-AF29-4243-9447-6EC6245E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8663" y="2533636"/>
              <a:ext cx="7252073" cy="63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082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8E4C06-2624-4C71-90AC-EB5383F8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90" y="2628074"/>
            <a:ext cx="5967715" cy="4154168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02169BE-0689-424B-8A66-54212DD285A1}"/>
              </a:ext>
            </a:extLst>
          </p:cNvPr>
          <p:cNvSpPr txBox="1">
            <a:spLocks/>
          </p:cNvSpPr>
          <p:nvPr/>
        </p:nvSpPr>
        <p:spPr>
          <a:xfrm>
            <a:off x="838200" y="309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）存储器扩展测试电路（已有，不需要同学们设计）</a:t>
            </a:r>
            <a:endParaRPr lang="en-US" altLang="zh-CN" sz="20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该测试电路的</a:t>
            </a:r>
            <a:r>
              <a:rPr lang="en-US" altLang="zh-CN" sz="1200" b="1" dirty="0">
                <a:solidFill>
                  <a:srgbClr val="FF0000"/>
                </a:solidFill>
              </a:rPr>
              <a:t>ROM</a:t>
            </a:r>
            <a:r>
              <a:rPr lang="zh-CN" altLang="en-US" sz="1200" b="1" dirty="0">
                <a:solidFill>
                  <a:srgbClr val="FF0000"/>
                </a:solidFill>
              </a:rPr>
              <a:t>存储器</a:t>
            </a:r>
            <a:r>
              <a:rPr lang="zh-CN" altLang="en-US" sz="1200" b="1" dirty="0"/>
              <a:t>中存放汉字的国标码，即</a:t>
            </a:r>
            <a:r>
              <a:rPr lang="en-US" altLang="zh-CN" sz="1200" b="1" dirty="0"/>
              <a:t>ROM</a:t>
            </a:r>
            <a:r>
              <a:rPr lang="zh-CN" altLang="en-US" sz="1200" b="1" dirty="0"/>
              <a:t>的输出是国标码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国标码加</a:t>
            </a:r>
            <a:r>
              <a:rPr lang="en-US" altLang="zh-CN" sz="1200" b="1" dirty="0"/>
              <a:t>5F60H</a:t>
            </a:r>
            <a:r>
              <a:rPr lang="zh-CN" altLang="en-US" sz="1200" b="1" dirty="0"/>
              <a:t>后得到区位码，即</a:t>
            </a:r>
            <a:r>
              <a:rPr lang="zh-CN" altLang="en-US" sz="1200" b="1" dirty="0">
                <a:solidFill>
                  <a:srgbClr val="FF0000"/>
                </a:solidFill>
              </a:rPr>
              <a:t>加法器</a:t>
            </a:r>
            <a:r>
              <a:rPr lang="zh-CN" altLang="en-US" sz="1200" b="1" dirty="0"/>
              <a:t>的输出是区位码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区位码分别送</a:t>
            </a:r>
            <a:r>
              <a:rPr lang="zh-CN" altLang="en-US" sz="1200" b="1" dirty="0">
                <a:solidFill>
                  <a:srgbClr val="FF0000"/>
                </a:solidFill>
              </a:rPr>
              <a:t>存储器扩展电路</a:t>
            </a:r>
            <a:r>
              <a:rPr lang="zh-CN" altLang="en-US" sz="1200" b="1" dirty="0"/>
              <a:t>和</a:t>
            </a:r>
            <a:r>
              <a:rPr lang="zh-CN" altLang="en-US" sz="1200" b="1" dirty="0">
                <a:solidFill>
                  <a:srgbClr val="FF0000"/>
                </a:solidFill>
              </a:rPr>
              <a:t>参考字库电路</a:t>
            </a:r>
            <a:r>
              <a:rPr lang="zh-CN" altLang="en-US" sz="1200" b="1" dirty="0"/>
              <a:t>，其输出送点阵显示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右下角为检验电路，如果存储器扩展电路不正确，则</a:t>
            </a:r>
            <a:r>
              <a:rPr lang="en-US" altLang="zh-CN" sz="1200" b="1" dirty="0"/>
              <a:t>R2≠R2_S</a:t>
            </a:r>
            <a:r>
              <a:rPr lang="zh-CN" altLang="en-US" sz="1200" b="1" dirty="0"/>
              <a:t>，红灯亮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通过向</a:t>
            </a:r>
            <a:r>
              <a:rPr lang="en-US" altLang="zh-CN" sz="1200" b="1" dirty="0"/>
              <a:t>ROM</a:t>
            </a:r>
            <a:r>
              <a:rPr lang="zh-CN" altLang="en-US" sz="1200" b="1" dirty="0"/>
              <a:t>中装入其他的汉字国标码，可以显示其他的汉字</a:t>
            </a:r>
            <a:endParaRPr lang="en-US" altLang="zh-CN" sz="1200" b="1" dirty="0"/>
          </a:p>
          <a:p>
            <a:pPr lvl="1"/>
            <a:endParaRPr lang="zh-CN" altLang="en-US" sz="1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F836E6-3E29-45F7-BBE4-9FEA571DA910}"/>
              </a:ext>
            </a:extLst>
          </p:cNvPr>
          <p:cNvSpPr txBox="1"/>
          <p:nvPr/>
        </p:nvSpPr>
        <p:spPr>
          <a:xfrm>
            <a:off x="8391969" y="1644403"/>
            <a:ext cx="305724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封装后的存储器扩展电路放在这里！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A8EECE-7E87-4499-AE3C-64C02685F985}"/>
              </a:ext>
            </a:extLst>
          </p:cNvPr>
          <p:cNvSpPr txBox="1"/>
          <p:nvPr/>
        </p:nvSpPr>
        <p:spPr>
          <a:xfrm>
            <a:off x="6770246" y="5506771"/>
            <a:ext cx="126188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参考字库电路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15E3316-427F-4FCA-ADDE-1CDCA943BCDB}"/>
              </a:ext>
            </a:extLst>
          </p:cNvPr>
          <p:cNvCxnSpPr>
            <a:cxnSpLocks/>
          </p:cNvCxnSpPr>
          <p:nvPr/>
        </p:nvCxnSpPr>
        <p:spPr>
          <a:xfrm flipV="1">
            <a:off x="9494723" y="1985375"/>
            <a:ext cx="81425" cy="1283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3784C1-093C-4A13-8C2C-31B1C87B9BB7}"/>
              </a:ext>
            </a:extLst>
          </p:cNvPr>
          <p:cNvCxnSpPr>
            <a:cxnSpLocks/>
          </p:cNvCxnSpPr>
          <p:nvPr/>
        </p:nvCxnSpPr>
        <p:spPr>
          <a:xfrm flipH="1">
            <a:off x="8032130" y="4960307"/>
            <a:ext cx="1255919" cy="515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1BB2AE5-EC86-42F8-8BB0-4F1A0D1BB336}"/>
              </a:ext>
            </a:extLst>
          </p:cNvPr>
          <p:cNvSpPr txBox="1"/>
          <p:nvPr/>
        </p:nvSpPr>
        <p:spPr>
          <a:xfrm>
            <a:off x="6547513" y="6320883"/>
            <a:ext cx="232357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存储器扩展测试电路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214FB1-E530-476D-82BA-F59F70863986}"/>
              </a:ext>
            </a:extLst>
          </p:cNvPr>
          <p:cNvSpPr txBox="1"/>
          <p:nvPr/>
        </p:nvSpPr>
        <p:spPr>
          <a:xfrm>
            <a:off x="7177414" y="4661317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ROM</a:t>
            </a:r>
            <a:r>
              <a:rPr lang="zh-CN" altLang="en-US" sz="800" b="1" dirty="0"/>
              <a:t>存储器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AC3FC6-DA62-4D89-9508-DFAF68E5B59D}"/>
              </a:ext>
            </a:extLst>
          </p:cNvPr>
          <p:cNvSpPr txBox="1"/>
          <p:nvPr/>
        </p:nvSpPr>
        <p:spPr>
          <a:xfrm>
            <a:off x="8126774" y="399757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加法器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41F29B-8478-4FA5-A424-83A896F3C15F}"/>
              </a:ext>
            </a:extLst>
          </p:cNvPr>
          <p:cNvSpPr txBox="1"/>
          <p:nvPr/>
        </p:nvSpPr>
        <p:spPr>
          <a:xfrm>
            <a:off x="10432615" y="6505243"/>
            <a:ext cx="859599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检验电路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4621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A7B55-7A6E-4B50-B872-31123B3A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2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）参考字库电路（已有，不需要同学们设计）</a:t>
            </a:r>
            <a:endParaRPr lang="zh-CN" altLang="en-US" sz="1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FF69BF-5659-412D-9425-C426C71BC0E8}"/>
              </a:ext>
            </a:extLst>
          </p:cNvPr>
          <p:cNvSpPr txBox="1"/>
          <p:nvPr/>
        </p:nvSpPr>
        <p:spPr>
          <a:xfrm>
            <a:off x="4935256" y="6417436"/>
            <a:ext cx="168474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参考字库</a:t>
            </a:r>
            <a:r>
              <a:rPr lang="zh-CN" altLang="en-US" sz="1800" b="1" dirty="0"/>
              <a:t>电路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E546F-A8D4-4107-AF08-0A41AF69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1224098"/>
            <a:ext cx="6390949" cy="48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69103-1DBF-4416-8682-058CE735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760"/>
            <a:ext cx="10515600" cy="592172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500" b="1" dirty="0"/>
              <a:t>请同学们将前面设计好的</a:t>
            </a:r>
            <a:r>
              <a:rPr lang="zh-CN" altLang="en-US" sz="1500" b="1" dirty="0">
                <a:solidFill>
                  <a:srgbClr val="FF0000"/>
                </a:solidFill>
              </a:rPr>
              <a:t>存储器扩展电路</a:t>
            </a:r>
            <a:r>
              <a:rPr lang="zh-CN" altLang="en-US" sz="1500" b="1" dirty="0"/>
              <a:t>进行</a:t>
            </a:r>
            <a:r>
              <a:rPr lang="zh-CN" altLang="en-US" sz="1500" b="1" dirty="0">
                <a:solidFill>
                  <a:srgbClr val="FF0000"/>
                </a:solidFill>
              </a:rPr>
              <a:t>封装</a:t>
            </a:r>
            <a:r>
              <a:rPr lang="zh-CN" altLang="en-US" sz="1500" b="1" dirty="0"/>
              <a:t>，封装后的电路输入输出如下：</a:t>
            </a:r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然后将封装后的存储器扩展电路放到存储器测试电路中</a:t>
            </a:r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置</a:t>
            </a:r>
            <a:r>
              <a:rPr lang="en-US" altLang="zh-CN" sz="1500" b="1" dirty="0"/>
              <a:t>CLR=0</a:t>
            </a:r>
            <a:r>
              <a:rPr lang="zh-CN" altLang="en-US" sz="1500" b="1" dirty="0"/>
              <a:t>，按</a:t>
            </a:r>
            <a:r>
              <a:rPr lang="en-US" altLang="zh-CN" sz="1500" b="1" dirty="0" err="1"/>
              <a:t>Ctrl+K</a:t>
            </a:r>
            <a:r>
              <a:rPr lang="zh-CN" altLang="en-US" sz="1500" b="1" dirty="0"/>
              <a:t>，则启动时钟</a:t>
            </a:r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此时，上下两个点阵中将显示汉字</a:t>
            </a:r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如果存储器扩展电路正确，则两个点阵显示的汉字一样</a:t>
            </a:r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置</a:t>
            </a:r>
            <a:r>
              <a:rPr lang="en-US" altLang="zh-CN" sz="1500" b="1" dirty="0"/>
              <a:t>CLR=1</a:t>
            </a:r>
            <a:r>
              <a:rPr lang="zh-CN" altLang="en-US" sz="1500" b="1" dirty="0"/>
              <a:t>，则停止显示汉字；再置</a:t>
            </a:r>
            <a:r>
              <a:rPr lang="en-US" altLang="zh-CN" sz="1500" b="1" dirty="0"/>
              <a:t>CLR=0</a:t>
            </a:r>
            <a:r>
              <a:rPr lang="zh-CN" altLang="en-US" sz="1500" b="1" dirty="0"/>
              <a:t>，则重新显示汉字</a:t>
            </a:r>
            <a:endParaRPr lang="en-US" altLang="zh-CN" sz="1500" b="1" dirty="0"/>
          </a:p>
          <a:p>
            <a:endParaRPr lang="en-US" altLang="zh-CN" sz="1500" b="1" dirty="0"/>
          </a:p>
          <a:p>
            <a:r>
              <a:rPr lang="zh-CN" altLang="en-US" sz="1500" b="1" dirty="0"/>
              <a:t>请同学们通过修改</a:t>
            </a:r>
            <a:r>
              <a:rPr lang="en-US" altLang="zh-CN" sz="1500" b="1" dirty="0"/>
              <a:t>ROM</a:t>
            </a:r>
            <a:r>
              <a:rPr lang="zh-CN" altLang="en-US" sz="1500" b="1" dirty="0"/>
              <a:t>中的内容，显示其他的汉字！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1B2720-DE7D-4D33-8B3B-C36FA5234919}"/>
              </a:ext>
            </a:extLst>
          </p:cNvPr>
          <p:cNvGrpSpPr/>
          <p:nvPr/>
        </p:nvGrpSpPr>
        <p:grpSpPr>
          <a:xfrm>
            <a:off x="3766158" y="933190"/>
            <a:ext cx="1537420" cy="2035915"/>
            <a:chOff x="3766158" y="1221288"/>
            <a:chExt cx="1537420" cy="20359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83B68DC-52CC-4DB5-8671-FB7108132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165" y="1221288"/>
              <a:ext cx="1137979" cy="203591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63EA0A9-8071-4356-B33F-15FD583BBD09}"/>
                </a:ext>
              </a:extLst>
            </p:cNvPr>
            <p:cNvSpPr txBox="1"/>
            <p:nvPr/>
          </p:nvSpPr>
          <p:spPr>
            <a:xfrm>
              <a:off x="4947390" y="1515649"/>
              <a:ext cx="356188" cy="151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D0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D1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D2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D3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D4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D5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D6</a:t>
              </a:r>
            </a:p>
            <a:p>
              <a:pPr>
                <a:lnSpc>
                  <a:spcPts val="1400"/>
                </a:lnSpc>
              </a:pPr>
              <a:r>
                <a:rPr lang="en-US" altLang="zh-CN" sz="1050" b="1" dirty="0"/>
                <a:t>D7</a:t>
              </a:r>
              <a:endParaRPr lang="zh-CN" altLang="en-US" sz="105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3B8B7A-788A-430C-9C47-FD22D16AE147}"/>
                </a:ext>
              </a:extLst>
            </p:cNvPr>
            <p:cNvSpPr txBox="1"/>
            <p:nvPr/>
          </p:nvSpPr>
          <p:spPr>
            <a:xfrm>
              <a:off x="3766158" y="1511474"/>
              <a:ext cx="46679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区号</a:t>
              </a:r>
              <a:endParaRPr lang="en-US" altLang="zh-CN" sz="1100" b="1" dirty="0"/>
            </a:p>
            <a:p>
              <a:endParaRPr lang="en-US" altLang="zh-CN" sz="1100" b="1" dirty="0"/>
            </a:p>
            <a:p>
              <a:r>
                <a:rPr lang="zh-CN" altLang="en-US" sz="1100" b="1" dirty="0"/>
                <a:t>位号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70772A1-1A51-47C4-A1A8-DC9A12EB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58" y="1855482"/>
            <a:ext cx="4909265" cy="34173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ED4C80-86BF-442D-B864-140C441C9202}"/>
              </a:ext>
            </a:extLst>
          </p:cNvPr>
          <p:cNvSpPr txBox="1"/>
          <p:nvPr/>
        </p:nvSpPr>
        <p:spPr>
          <a:xfrm>
            <a:off x="8692599" y="849598"/>
            <a:ext cx="305724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封装后的存储器扩展电路放在这里！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1EB5AE-3E27-4699-A711-61A121F7817B}"/>
              </a:ext>
            </a:extLst>
          </p:cNvPr>
          <p:cNvCxnSpPr>
            <a:cxnSpLocks/>
          </p:cNvCxnSpPr>
          <p:nvPr/>
        </p:nvCxnSpPr>
        <p:spPr>
          <a:xfrm flipV="1">
            <a:off x="9795353" y="1190570"/>
            <a:ext cx="81425" cy="1283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7E5C16-010B-4329-8C24-6B429E9BCAF7}"/>
              </a:ext>
            </a:extLst>
          </p:cNvPr>
          <p:cNvSpPr txBox="1"/>
          <p:nvPr/>
        </p:nvSpPr>
        <p:spPr>
          <a:xfrm>
            <a:off x="7709770" y="36427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CLR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2068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2092A1-A738-477C-8616-D509CA02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15" y="1314768"/>
            <a:ext cx="10603969" cy="37895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8F58DA-7C42-41D3-AB89-4E33E2F2DB8B}"/>
              </a:ext>
            </a:extLst>
          </p:cNvPr>
          <p:cNvSpPr txBox="1"/>
          <p:nvPr/>
        </p:nvSpPr>
        <p:spPr>
          <a:xfrm>
            <a:off x="4565737" y="333192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C4F2B8-568E-4869-B79B-4B6D96E0E36D}"/>
              </a:ext>
            </a:extLst>
          </p:cNvPr>
          <p:cNvSpPr txBox="1"/>
          <p:nvPr/>
        </p:nvSpPr>
        <p:spPr>
          <a:xfrm>
            <a:off x="7612914" y="331313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32</a:t>
            </a:r>
            <a:r>
              <a:rPr lang="zh-CN" altLang="en-US" sz="1400" b="1" dirty="0">
                <a:solidFill>
                  <a:srgbClr val="FF0000"/>
                </a:solidFill>
              </a:rPr>
              <a:t>位数据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AE840-A25B-4310-887D-E45E71C75011}"/>
              </a:ext>
            </a:extLst>
          </p:cNvPr>
          <p:cNvSpPr txBox="1"/>
          <p:nvPr/>
        </p:nvSpPr>
        <p:spPr>
          <a:xfrm>
            <a:off x="5926899" y="48475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SEL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6F766-7045-43FE-AFC0-AECD5F7AAACF}"/>
              </a:ext>
            </a:extLst>
          </p:cNvPr>
          <p:cNvSpPr txBox="1"/>
          <p:nvPr/>
        </p:nvSpPr>
        <p:spPr>
          <a:xfrm>
            <a:off x="5194469" y="5762066"/>
            <a:ext cx="236498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ROM</a:t>
            </a:r>
            <a:r>
              <a:rPr lang="zh-CN" altLang="en-US" sz="1800" b="1" dirty="0"/>
              <a:t>存储器组件电路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095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、寄存器文件设计实验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ED6CFEE-164E-4C1F-8A1D-C2B4867F7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992"/>
            <a:ext cx="10515600" cy="4775592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）寄存器文件电路（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个寄存器）（需要同学们设计）</a:t>
            </a:r>
            <a:endParaRPr lang="en-US" altLang="zh-CN" sz="22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请同学们参考前面的 </a:t>
            </a:r>
            <a:r>
              <a:rPr lang="en-US" altLang="zh-CN" sz="1500" b="1" dirty="0">
                <a:solidFill>
                  <a:srgbClr val="FF0000"/>
                </a:solidFill>
              </a:rPr>
              <a:t>MIPS </a:t>
            </a:r>
            <a:r>
              <a:rPr lang="zh-CN" altLang="en-US" sz="1500" b="1" dirty="0">
                <a:solidFill>
                  <a:srgbClr val="FF0000"/>
                </a:solidFill>
              </a:rPr>
              <a:t>寄存器文件电路</a:t>
            </a:r>
            <a:r>
              <a:rPr lang="zh-CN" altLang="en-US" sz="1500" b="1" dirty="0"/>
              <a:t>，设计拥有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</a:t>
            </a:r>
            <a:r>
              <a:rPr lang="en-US" altLang="zh-CN" sz="1500" b="1" dirty="0"/>
              <a:t>32</a:t>
            </a:r>
            <a:r>
              <a:rPr lang="zh-CN" altLang="en-US" sz="1500" b="1" dirty="0"/>
              <a:t>位寄存器的</a:t>
            </a:r>
            <a:r>
              <a:rPr lang="zh-CN" altLang="en-US" sz="1500" b="1" dirty="0">
                <a:solidFill>
                  <a:srgbClr val="FF0000"/>
                </a:solidFill>
              </a:rPr>
              <a:t>寄存器文件电路</a:t>
            </a:r>
            <a:r>
              <a:rPr lang="zh-CN" altLang="en-US" sz="1500" b="1" dirty="0"/>
              <a:t>，该寄存器文件电路有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个读出口、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个写入口</a:t>
            </a:r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500" b="1" dirty="0"/>
              <a:t>寄存器文件电路（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个寄存器）的输入、输出和控制信号为：</a:t>
            </a:r>
            <a:endParaRPr lang="en-US" altLang="zh-CN" sz="1300" b="1" dirty="0"/>
          </a:p>
          <a:p>
            <a:pPr lvl="2"/>
            <a:r>
              <a:rPr lang="zh-CN" altLang="en-US" sz="1300" b="1" dirty="0"/>
              <a:t>输入：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R1#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RD1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R2#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RD2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W#</a:t>
            </a:r>
            <a:r>
              <a:rPr lang="zh-CN" altLang="en-US" sz="1300" b="1" dirty="0"/>
              <a:t>：写入口</a:t>
            </a:r>
            <a:r>
              <a:rPr lang="en-US" altLang="zh-CN" sz="1300" b="1" dirty="0"/>
              <a:t>Din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Din</a:t>
            </a:r>
            <a:r>
              <a:rPr lang="zh-CN" altLang="en-US" sz="1300" b="1" dirty="0"/>
              <a:t>：写入的数据（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输出：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RD1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1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RD2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1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控制信号：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WE</a:t>
            </a:r>
            <a:r>
              <a:rPr lang="zh-CN" altLang="en-US" sz="1300" b="1" dirty="0"/>
              <a:t>：读写控制信号；</a:t>
            </a:r>
            <a:r>
              <a:rPr lang="en-US" altLang="zh-CN" sz="1300" b="1" dirty="0"/>
              <a:t>WE=1</a:t>
            </a:r>
            <a:r>
              <a:rPr lang="zh-CN" altLang="en-US" sz="1300" b="1" dirty="0"/>
              <a:t>，写入；</a:t>
            </a:r>
            <a:r>
              <a:rPr lang="en-US" altLang="zh-CN" sz="1300" b="1" dirty="0"/>
              <a:t>WE=0</a:t>
            </a:r>
            <a:r>
              <a:rPr lang="zh-CN" altLang="en-US" sz="1300" b="1" dirty="0"/>
              <a:t>，读出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CLK</a:t>
            </a:r>
            <a:r>
              <a:rPr lang="zh-CN" altLang="en-US" sz="1300" b="1" dirty="0"/>
              <a:t>：时钟信号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D8856-54CF-4407-8FB6-9C74A2D5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72" y="3935262"/>
            <a:ext cx="5972827" cy="1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8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B9F302-6EAE-447A-93A4-854C3AF3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49" y="752337"/>
            <a:ext cx="9754101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3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D39CC9-B66C-4C0B-A091-308ADFF27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652"/>
            <a:ext cx="10515600" cy="4775592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请同学们参考前面的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寄存器文件测试电路，设计一个</a:t>
            </a:r>
            <a:r>
              <a:rPr lang="zh-CN" altLang="en-US" sz="1600" b="1" dirty="0">
                <a:solidFill>
                  <a:srgbClr val="FF0000"/>
                </a:solidFill>
              </a:rPr>
              <a:t>测试电路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然后，对设计好的</a:t>
            </a:r>
            <a:r>
              <a:rPr lang="zh-CN" altLang="en-US" sz="1600" b="1" dirty="0">
                <a:solidFill>
                  <a:srgbClr val="FF0000"/>
                </a:solidFill>
              </a:rPr>
              <a:t>寄存器文件电路（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个寄存器）</a:t>
            </a:r>
            <a:r>
              <a:rPr lang="zh-CN" altLang="en-US" sz="1600" b="1" dirty="0"/>
              <a:t>的功能进行测试，包括：</a:t>
            </a:r>
            <a:endParaRPr lang="en-US" altLang="zh-CN" sz="16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400" b="1" dirty="0"/>
              <a:t>向不同的寄存器中写入内容</a:t>
            </a: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400" b="1" dirty="0"/>
              <a:t>分别从两个不同的端口读出不同的寄存器中的内容</a:t>
            </a:r>
            <a:endParaRPr lang="en-US" altLang="zh-CN" sz="12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514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52C1B5-F801-4CF1-9AE4-74A4FE20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59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200" b="1" dirty="0"/>
              <a:t>（</a:t>
            </a:r>
            <a:r>
              <a:rPr lang="en-US" altLang="zh-CN" sz="2200" b="1" dirty="0"/>
              <a:t>2</a:t>
            </a:r>
            <a:r>
              <a:rPr lang="zh-CN" altLang="en-US" sz="2200" b="1" dirty="0"/>
              <a:t>）寄存器文件电路（</a:t>
            </a:r>
            <a:r>
              <a:rPr lang="en-US" altLang="zh-CN" sz="2200" b="1" dirty="0"/>
              <a:t>4</a:t>
            </a:r>
            <a:r>
              <a:rPr lang="zh-CN" altLang="en-US" sz="2200" b="1" dirty="0"/>
              <a:t>个寄存器，</a:t>
            </a:r>
            <a:r>
              <a:rPr lang="en-US" altLang="zh-CN" sz="2200" b="1" dirty="0"/>
              <a:t>R0=0</a:t>
            </a:r>
            <a:r>
              <a:rPr lang="zh-CN" altLang="en-US" sz="2200" b="1" dirty="0"/>
              <a:t>）（需要同学们设计）</a:t>
            </a:r>
            <a:endParaRPr lang="en-US" altLang="zh-CN" sz="22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500" b="1" dirty="0"/>
              <a:t>请同学们参考前面的 </a:t>
            </a:r>
            <a:r>
              <a:rPr lang="en-US" altLang="zh-CN" sz="1500" b="1" dirty="0">
                <a:solidFill>
                  <a:srgbClr val="FF0000"/>
                </a:solidFill>
              </a:rPr>
              <a:t>MIPS </a:t>
            </a:r>
            <a:r>
              <a:rPr lang="zh-CN" altLang="en-US" sz="1500" b="1" dirty="0">
                <a:solidFill>
                  <a:srgbClr val="FF0000"/>
                </a:solidFill>
              </a:rPr>
              <a:t>寄存器文件电路（</a:t>
            </a:r>
            <a:r>
              <a:rPr lang="en-US" altLang="zh-CN" sz="1500" b="1" dirty="0">
                <a:solidFill>
                  <a:srgbClr val="FF0000"/>
                </a:solidFill>
              </a:rPr>
              <a:t>R0=0</a:t>
            </a:r>
            <a:r>
              <a:rPr lang="zh-CN" altLang="en-US" sz="1500" b="1" dirty="0">
                <a:solidFill>
                  <a:srgbClr val="FF0000"/>
                </a:solidFill>
              </a:rPr>
              <a:t>）</a:t>
            </a:r>
            <a:r>
              <a:rPr lang="zh-CN" altLang="en-US" sz="1500" b="1" dirty="0"/>
              <a:t>，设计拥有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</a:t>
            </a:r>
            <a:r>
              <a:rPr lang="en-US" altLang="zh-CN" sz="1500" b="1" dirty="0"/>
              <a:t>32</a:t>
            </a:r>
            <a:r>
              <a:rPr lang="zh-CN" altLang="en-US" sz="1500" b="1" dirty="0"/>
              <a:t>位寄存器的</a:t>
            </a:r>
            <a:r>
              <a:rPr lang="zh-CN" altLang="en-US" sz="1500" b="1" dirty="0">
                <a:solidFill>
                  <a:srgbClr val="FF0000"/>
                </a:solidFill>
              </a:rPr>
              <a:t>寄存器文件电路</a:t>
            </a:r>
            <a:r>
              <a:rPr lang="zh-CN" altLang="en-US" sz="1500" b="1" dirty="0"/>
              <a:t>，该寄存器文件电路有</a:t>
            </a:r>
            <a:r>
              <a:rPr lang="en-US" altLang="zh-CN" sz="1500" b="1" dirty="0"/>
              <a:t>2</a:t>
            </a:r>
            <a:r>
              <a:rPr lang="zh-CN" altLang="en-US" sz="1500" b="1" dirty="0"/>
              <a:t>个读出口、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个写入口，要求</a:t>
            </a:r>
            <a:r>
              <a:rPr lang="en-US" altLang="zh-CN" sz="1500" b="1" dirty="0"/>
              <a:t>R0</a:t>
            </a:r>
            <a:r>
              <a:rPr lang="zh-CN" altLang="en-US" sz="1500" b="1" dirty="0"/>
              <a:t>恒等于</a:t>
            </a:r>
            <a:r>
              <a:rPr lang="en-US" altLang="zh-CN" sz="1500" b="1" dirty="0"/>
              <a:t>0</a:t>
            </a:r>
          </a:p>
          <a:p>
            <a:pPr lvl="1"/>
            <a:endParaRPr lang="en-US" altLang="zh-CN" sz="1500" b="1" dirty="0"/>
          </a:p>
          <a:p>
            <a:pPr lvl="1"/>
            <a:r>
              <a:rPr lang="zh-CN" altLang="en-US" sz="1500" b="1" dirty="0"/>
              <a:t>寄存器文件电路（</a:t>
            </a:r>
            <a:r>
              <a:rPr lang="en-US" altLang="zh-CN" sz="1500" b="1" dirty="0"/>
              <a:t>4</a:t>
            </a:r>
            <a:r>
              <a:rPr lang="zh-CN" altLang="en-US" sz="1500" b="1" dirty="0"/>
              <a:t>个寄存器，</a:t>
            </a:r>
            <a:r>
              <a:rPr lang="en-US" altLang="zh-CN" sz="1500" b="1" dirty="0"/>
              <a:t>R0=0</a:t>
            </a:r>
            <a:r>
              <a:rPr lang="zh-CN" altLang="en-US" sz="1500" b="1" dirty="0"/>
              <a:t>）的输入、输出和控制信号为：</a:t>
            </a:r>
            <a:endParaRPr lang="en-US" altLang="zh-CN" sz="1300" b="1" dirty="0"/>
          </a:p>
          <a:p>
            <a:pPr lvl="2"/>
            <a:r>
              <a:rPr lang="zh-CN" altLang="en-US" sz="1300" b="1" dirty="0"/>
              <a:t>输入：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R1#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RD1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R2#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RD2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W#</a:t>
            </a:r>
            <a:r>
              <a:rPr lang="zh-CN" altLang="en-US" sz="1300" b="1" dirty="0"/>
              <a:t>：写入口</a:t>
            </a:r>
            <a:r>
              <a:rPr lang="en-US" altLang="zh-CN" sz="1300" b="1" dirty="0"/>
              <a:t>Din</a:t>
            </a:r>
            <a:r>
              <a:rPr lang="zh-CN" altLang="en-US" sz="1300" b="1" dirty="0"/>
              <a:t>的寄存器编号（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Din</a:t>
            </a:r>
            <a:r>
              <a:rPr lang="zh-CN" altLang="en-US" sz="1300" b="1" dirty="0"/>
              <a:t>：写入的数据（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输出：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RD1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1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RD2</a:t>
            </a:r>
            <a:r>
              <a:rPr lang="zh-CN" altLang="en-US" sz="1300" b="1" dirty="0"/>
              <a:t>：读出口</a:t>
            </a:r>
            <a:r>
              <a:rPr lang="en-US" altLang="zh-CN" sz="1300" b="1" dirty="0"/>
              <a:t>2</a:t>
            </a:r>
            <a:r>
              <a:rPr lang="zh-CN" altLang="en-US" sz="1300" b="1" dirty="0"/>
              <a:t>的输出（</a:t>
            </a:r>
            <a:r>
              <a:rPr lang="en-US" altLang="zh-CN" sz="1300" b="1" dirty="0"/>
              <a:t>32</a:t>
            </a:r>
            <a:r>
              <a:rPr lang="zh-CN" altLang="en-US" sz="1300" b="1" dirty="0"/>
              <a:t>位）</a:t>
            </a:r>
            <a:endParaRPr lang="en-US" altLang="zh-CN" sz="1100" b="1" dirty="0"/>
          </a:p>
          <a:p>
            <a:pPr lvl="2"/>
            <a:endParaRPr lang="en-US" altLang="zh-CN" sz="1300" b="1" dirty="0"/>
          </a:p>
          <a:p>
            <a:pPr lvl="2"/>
            <a:r>
              <a:rPr lang="zh-CN" altLang="en-US" sz="1300" b="1" dirty="0"/>
              <a:t>控制信号：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WE</a:t>
            </a:r>
            <a:r>
              <a:rPr lang="zh-CN" altLang="en-US" sz="1300" b="1" dirty="0"/>
              <a:t>：读写控制信号；</a:t>
            </a:r>
            <a:r>
              <a:rPr lang="en-US" altLang="zh-CN" sz="1300" b="1" dirty="0"/>
              <a:t>WE=1</a:t>
            </a:r>
            <a:r>
              <a:rPr lang="zh-CN" altLang="en-US" sz="1300" b="1" dirty="0"/>
              <a:t>，写入；</a:t>
            </a:r>
            <a:r>
              <a:rPr lang="en-US" altLang="zh-CN" sz="1300" b="1" dirty="0"/>
              <a:t>WE=0</a:t>
            </a:r>
            <a:r>
              <a:rPr lang="zh-CN" altLang="en-US" sz="1300" b="1" dirty="0"/>
              <a:t>，读出</a:t>
            </a:r>
            <a:endParaRPr lang="en-US" altLang="zh-CN" sz="1300" b="1" dirty="0"/>
          </a:p>
          <a:p>
            <a:pPr lvl="3"/>
            <a:r>
              <a:rPr lang="en-US" altLang="zh-CN" sz="1300" b="1" dirty="0"/>
              <a:t>CLK</a:t>
            </a:r>
            <a:r>
              <a:rPr lang="zh-CN" altLang="en-US" sz="1300" b="1" dirty="0"/>
              <a:t>：时钟信号</a:t>
            </a:r>
            <a:endParaRPr lang="en-US" altLang="zh-CN" sz="13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30FA11-11E1-40D6-8554-F12E2F57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09" y="3184214"/>
            <a:ext cx="5231820" cy="13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4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C247C0-7DD6-4D99-BD17-054E58B3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54" y="745987"/>
            <a:ext cx="955089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8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D39CC9-B66C-4C0B-A091-308ADFF27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652"/>
            <a:ext cx="10515600" cy="4775592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请同学们参考前面的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寄存器文件测试电路，设计一个</a:t>
            </a:r>
            <a:r>
              <a:rPr lang="zh-CN" altLang="en-US" sz="1600" b="1" dirty="0">
                <a:solidFill>
                  <a:srgbClr val="FF0000"/>
                </a:solidFill>
              </a:rPr>
              <a:t>测试电路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然后，对设计好的</a:t>
            </a:r>
            <a:r>
              <a:rPr lang="zh-CN" altLang="en-US" sz="1600" b="1" dirty="0">
                <a:solidFill>
                  <a:srgbClr val="FF0000"/>
                </a:solidFill>
              </a:rPr>
              <a:t>寄存器文件电路（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个寄存器，</a:t>
            </a:r>
            <a:r>
              <a:rPr lang="en-US" altLang="zh-CN" sz="1600" b="1" dirty="0">
                <a:solidFill>
                  <a:srgbClr val="FF0000"/>
                </a:solidFill>
              </a:rPr>
              <a:t>R0=0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r>
              <a:rPr lang="zh-CN" altLang="en-US" sz="1600" b="1" dirty="0"/>
              <a:t>的功能进行测试，包括：</a:t>
            </a:r>
            <a:endParaRPr lang="en-US" altLang="zh-CN" sz="16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400" b="1" dirty="0"/>
              <a:t>向不同的寄存器中写入内容</a:t>
            </a: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400" b="1" dirty="0"/>
              <a:t>分别从两个不同的端口读出不同的寄存器中的内容</a:t>
            </a: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sz="1400" b="1" dirty="0"/>
              <a:t>验证</a:t>
            </a:r>
            <a:r>
              <a:rPr lang="en-US" altLang="zh-CN" sz="1400" b="1" dirty="0"/>
              <a:t>R0</a:t>
            </a:r>
            <a:r>
              <a:rPr lang="zh-CN" altLang="en-US" sz="1400" b="1" dirty="0"/>
              <a:t>是否恒等于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？</a:t>
            </a:r>
            <a:endParaRPr lang="en-US" altLang="zh-CN" sz="12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en-US" altLang="zh-CN" sz="1500" b="1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863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内容占位符 2">
            <a:extLst>
              <a:ext uri="{FF2B5EF4-FFF2-40B4-BE49-F238E27FC236}">
                <a16:creationId xmlns:a16="http://schemas.microsoft.com/office/drawing/2014/main" id="{6EC51430-0B4B-40D0-9DB9-1F2F6CB7A4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2903538"/>
            <a:ext cx="8229600" cy="145415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200" b="1">
                <a:solidFill>
                  <a:srgbClr val="7030A0"/>
                </a:solidFill>
              </a:rPr>
              <a:t>Thanks</a:t>
            </a:r>
            <a:endParaRPr lang="zh-CN" altLang="en-US" sz="7200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BD09D1-DB88-469F-8342-0245BDA6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5" y="3763621"/>
            <a:ext cx="4640304" cy="1565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DCD955-0C30-4024-9CF1-E8B2D019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99" y="1064711"/>
            <a:ext cx="1744088" cy="2029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301A03-A3E1-49E5-BA09-5D1AE98D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33" y="3429000"/>
            <a:ext cx="3816546" cy="255918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FD1F967-6658-474D-AF63-90882B4606FB}"/>
              </a:ext>
            </a:extLst>
          </p:cNvPr>
          <p:cNvCxnSpPr/>
          <p:nvPr/>
        </p:nvCxnSpPr>
        <p:spPr>
          <a:xfrm flipH="1">
            <a:off x="3294345" y="2104597"/>
            <a:ext cx="2655518" cy="1772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B7C8078-7761-4376-8529-FDC28876A7DB}"/>
              </a:ext>
            </a:extLst>
          </p:cNvPr>
          <p:cNvCxnSpPr>
            <a:cxnSpLocks/>
          </p:cNvCxnSpPr>
          <p:nvPr/>
        </p:nvCxnSpPr>
        <p:spPr>
          <a:xfrm>
            <a:off x="6344433" y="2298526"/>
            <a:ext cx="1634646" cy="2079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BD6913F-8EBC-49E9-8B2E-582FF234CC95}"/>
              </a:ext>
            </a:extLst>
          </p:cNvPr>
          <p:cNvSpPr txBox="1"/>
          <p:nvPr/>
        </p:nvSpPr>
        <p:spPr>
          <a:xfrm>
            <a:off x="1421704" y="5535829"/>
            <a:ext cx="250421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查看、修改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中的内容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FF8B30-19F5-4334-BDC5-51AB8A56C096}"/>
              </a:ext>
            </a:extLst>
          </p:cNvPr>
          <p:cNvSpPr txBox="1"/>
          <p:nvPr/>
        </p:nvSpPr>
        <p:spPr>
          <a:xfrm>
            <a:off x="7349100" y="6132903"/>
            <a:ext cx="2709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从文件中装入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中的内容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08AD1F-F18B-46EE-9569-EA9D58F7B71A}"/>
              </a:ext>
            </a:extLst>
          </p:cNvPr>
          <p:cNvSpPr txBox="1"/>
          <p:nvPr/>
        </p:nvSpPr>
        <p:spPr>
          <a:xfrm>
            <a:off x="7979079" y="1512342"/>
            <a:ext cx="188865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清除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中的内容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B4D98A-0AE7-4610-A9B7-61CEDF7A3F7E}"/>
              </a:ext>
            </a:extLst>
          </p:cNvPr>
          <p:cNvSpPr txBox="1"/>
          <p:nvPr/>
        </p:nvSpPr>
        <p:spPr>
          <a:xfrm>
            <a:off x="4139075" y="6132903"/>
            <a:ext cx="250421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保存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中的内容到文件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2B9C9B8-DD30-43A7-B811-8ED39DA1130D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391181" y="2475715"/>
            <a:ext cx="755967" cy="3657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A018D08-49D2-4806-A0B4-F4089A62238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38378" y="1681619"/>
            <a:ext cx="1540701" cy="523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DF033-ADF6-4ACD-B36D-2DF49CF6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23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实验步骤：</a:t>
            </a:r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向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中装入内容，具体内容在“</a:t>
            </a:r>
            <a:r>
              <a:rPr lang="en-US" altLang="zh-CN" sz="1400" b="1" dirty="0">
                <a:solidFill>
                  <a:srgbClr val="FF0000"/>
                </a:solidFill>
              </a:rPr>
              <a:t>ROM</a:t>
            </a:r>
            <a:r>
              <a:rPr lang="zh-CN" altLang="en-US" sz="1400" b="1" dirty="0">
                <a:solidFill>
                  <a:srgbClr val="FF0000"/>
                </a:solidFill>
              </a:rPr>
              <a:t>内容</a:t>
            </a:r>
            <a:r>
              <a:rPr lang="en-US" altLang="zh-CN" sz="1400" b="1" dirty="0">
                <a:solidFill>
                  <a:srgbClr val="FF0000"/>
                </a:solidFill>
              </a:rPr>
              <a:t>.txt</a:t>
            </a:r>
            <a:r>
              <a:rPr lang="zh-CN" altLang="en-US" sz="1400" b="1" dirty="0"/>
              <a:t>”文件中</a:t>
            </a:r>
            <a:endParaRPr lang="en-US" altLang="zh-CN" sz="14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4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置</a:t>
            </a:r>
            <a:r>
              <a:rPr lang="en-US" altLang="zh-CN" sz="1400" b="1" dirty="0"/>
              <a:t>CLR=0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SEL=0</a:t>
            </a:r>
            <a:r>
              <a:rPr lang="zh-CN" altLang="en-US" sz="1400" b="1" dirty="0"/>
              <a:t>；然后点击</a:t>
            </a:r>
            <a:r>
              <a:rPr lang="en-US" altLang="zh-CN" sz="1400" b="1" dirty="0"/>
              <a:t>CLK</a:t>
            </a:r>
            <a:r>
              <a:rPr lang="zh-CN" altLang="en-US" sz="1400" b="1" dirty="0"/>
              <a:t>，则改变地址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的值，观察对应的输出数据</a:t>
            </a:r>
            <a:r>
              <a:rPr lang="en-US" altLang="zh-CN" sz="1400" b="1" dirty="0"/>
              <a:t>D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4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置</a:t>
            </a:r>
            <a:r>
              <a:rPr lang="en-US" altLang="zh-CN" sz="1400" b="1" dirty="0"/>
              <a:t>CLR=1</a:t>
            </a:r>
            <a:r>
              <a:rPr lang="zh-CN" altLang="en-US" sz="1400" b="1" dirty="0"/>
              <a:t>，让地址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变为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；再置</a:t>
            </a:r>
            <a:r>
              <a:rPr lang="en-US" altLang="zh-CN" sz="1400" b="1" dirty="0"/>
              <a:t>CLR=0</a:t>
            </a:r>
            <a:r>
              <a:rPr lang="zh-CN" altLang="en-US" sz="1400" b="1" dirty="0"/>
              <a:t>，然后点击</a:t>
            </a:r>
            <a:r>
              <a:rPr lang="en-US" altLang="zh-CN" sz="1400" b="1" dirty="0"/>
              <a:t>CLK</a:t>
            </a:r>
            <a:r>
              <a:rPr lang="zh-CN" altLang="en-US" sz="1400" b="1" dirty="0"/>
              <a:t>，则重新开始</a:t>
            </a:r>
            <a:endParaRPr lang="en-US" altLang="zh-CN" sz="14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4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置</a:t>
            </a:r>
            <a:r>
              <a:rPr lang="en-US" altLang="zh-CN" sz="1400" b="1" dirty="0"/>
              <a:t>SEL=1</a:t>
            </a:r>
            <a:r>
              <a:rPr lang="zh-CN" altLang="en-US" sz="1400" b="1" dirty="0"/>
              <a:t>，则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存储器不工作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3CE89-1CE5-40D7-B91B-4A1F97CD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163" y="694072"/>
            <a:ext cx="1462769" cy="2173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B00A7C-8178-4CA3-A1DB-5BB9E350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20" y="3279403"/>
            <a:ext cx="7829952" cy="26290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681AC13-493F-41AB-9B1A-05FC3ECBCDD7}"/>
              </a:ext>
            </a:extLst>
          </p:cNvPr>
          <p:cNvSpPr txBox="1"/>
          <p:nvPr/>
        </p:nvSpPr>
        <p:spPr>
          <a:xfrm>
            <a:off x="5494751" y="5658907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SEL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1052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6AE83A4-B4E9-4544-BD59-942205DC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9080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RAM</a:t>
            </a:r>
            <a:r>
              <a:rPr lang="zh-CN" altLang="en-US" sz="2000" b="1" dirty="0"/>
              <a:t>存储器组件</a:t>
            </a:r>
            <a:r>
              <a:rPr lang="en-US" altLang="zh-CN" sz="2000" b="1" dirty="0"/>
              <a:t>-1</a:t>
            </a:r>
            <a:r>
              <a:rPr lang="zh-CN" altLang="en-US" sz="2000" b="1" dirty="0"/>
              <a:t>（同步模式）电路</a:t>
            </a:r>
            <a:r>
              <a:rPr lang="en-US" altLang="zh-CN" sz="2000" b="1" dirty="0"/>
              <a:t>-</a:t>
            </a:r>
            <a:r>
              <a:rPr lang="zh-CN" altLang="en-US" sz="2000" b="1" dirty="0">
                <a:highlight>
                  <a:srgbClr val="FFFF00"/>
                </a:highlight>
              </a:rPr>
              <a:t>有同步时钟，只读不写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Logisim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RAM</a:t>
            </a:r>
            <a:r>
              <a:rPr lang="zh-CN" altLang="en-US" sz="1400" b="1" dirty="0">
                <a:solidFill>
                  <a:srgbClr val="FF0000"/>
                </a:solidFill>
              </a:rPr>
              <a:t>存储器组件</a:t>
            </a:r>
            <a:r>
              <a:rPr lang="zh-CN" altLang="en-US" sz="1400" b="1" dirty="0"/>
              <a:t>，其有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种工作模式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种工作模式为：</a:t>
            </a:r>
            <a:r>
              <a:rPr lang="zh-CN" altLang="en-US" sz="1400" b="1" dirty="0">
                <a:solidFill>
                  <a:srgbClr val="FF0000"/>
                </a:solidFill>
              </a:rPr>
              <a:t>同步模式</a:t>
            </a:r>
            <a:r>
              <a:rPr lang="zh-CN" altLang="en-US" sz="1400" b="1" dirty="0"/>
              <a:t>，其输入、输出及控制端如下：</a:t>
            </a:r>
            <a:endParaRPr lang="en-US" altLang="zh-CN" sz="1400" b="1" dirty="0"/>
          </a:p>
          <a:p>
            <a:pPr lvl="2"/>
            <a:r>
              <a:rPr lang="zh-CN" altLang="en-US" sz="1200" b="1" dirty="0"/>
              <a:t>输入：地址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输出：数据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（例如设置为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控制端：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sel</a:t>
            </a:r>
            <a:r>
              <a:rPr lang="zh-CN" altLang="en-US" sz="1200" b="1" dirty="0"/>
              <a:t>：片选信号；</a:t>
            </a:r>
            <a:r>
              <a:rPr lang="en-US" altLang="zh-CN" sz="1200" b="1" dirty="0" err="1">
                <a:solidFill>
                  <a:srgbClr val="FF0000"/>
                </a:solidFill>
              </a:rPr>
              <a:t>sel</a:t>
            </a:r>
            <a:r>
              <a:rPr lang="en-US" altLang="zh-CN" sz="1200" b="1" dirty="0">
                <a:solidFill>
                  <a:srgbClr val="FF0000"/>
                </a:solidFill>
              </a:rPr>
              <a:t>=0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工作；</a:t>
            </a:r>
            <a:r>
              <a:rPr lang="en-US" altLang="zh-CN" sz="1200" b="1" dirty="0" err="1"/>
              <a:t>sel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不工作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ld</a:t>
            </a:r>
            <a:r>
              <a:rPr lang="zh-CN" altLang="en-US" sz="1200" b="1" dirty="0"/>
              <a:t>：输出允许信号；</a:t>
            </a:r>
            <a:r>
              <a:rPr lang="en-US" altLang="zh-CN" sz="1200" b="1" dirty="0" err="1">
                <a:solidFill>
                  <a:srgbClr val="FF0000"/>
                </a:solidFill>
              </a:rPr>
              <a:t>ld</a:t>
            </a:r>
            <a:r>
              <a:rPr lang="en-US" altLang="zh-CN" sz="1200" b="1" dirty="0">
                <a:solidFill>
                  <a:srgbClr val="FF0000"/>
                </a:solidFill>
              </a:rPr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工作；</a:t>
            </a:r>
            <a:r>
              <a:rPr lang="en-US" altLang="zh-CN" sz="1200" b="1" dirty="0" err="1"/>
              <a:t>ld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；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不工作</a:t>
            </a:r>
            <a:endParaRPr lang="en-US" altLang="zh-CN" sz="1200" b="1" dirty="0"/>
          </a:p>
          <a:p>
            <a:pPr lvl="3"/>
            <a:r>
              <a:rPr lang="en-US" altLang="zh-CN" sz="1200" b="1" dirty="0" err="1"/>
              <a:t>clr</a:t>
            </a:r>
            <a:r>
              <a:rPr lang="zh-CN" altLang="en-US" sz="1200" b="1" dirty="0"/>
              <a:t>：清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信号；</a:t>
            </a:r>
            <a:r>
              <a:rPr lang="en-US" altLang="zh-CN" sz="1200" b="1" dirty="0" err="1"/>
              <a:t>clr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的内容清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；</a:t>
            </a:r>
            <a:r>
              <a:rPr lang="en-US" altLang="zh-CN" sz="1200" b="1" dirty="0" err="1">
                <a:solidFill>
                  <a:srgbClr val="FF0000"/>
                </a:solidFill>
              </a:rPr>
              <a:t>clr</a:t>
            </a:r>
            <a:r>
              <a:rPr lang="en-US" altLang="zh-CN" sz="1200" b="1" dirty="0">
                <a:solidFill>
                  <a:srgbClr val="FF0000"/>
                </a:solidFill>
              </a:rPr>
              <a:t>=0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内容不清</a:t>
            </a:r>
            <a:r>
              <a:rPr lang="en-US" altLang="zh-CN" sz="1200" b="1" dirty="0"/>
              <a:t>0</a:t>
            </a:r>
          </a:p>
          <a:p>
            <a:pPr lvl="3"/>
            <a:r>
              <a:rPr lang="en-US" altLang="zh-CN" sz="1200" b="1" dirty="0" err="1">
                <a:highlight>
                  <a:srgbClr val="FFFF00"/>
                </a:highlight>
              </a:rPr>
              <a:t>clk</a:t>
            </a:r>
            <a:r>
              <a:rPr lang="zh-CN" altLang="en-US" sz="1200" b="1" dirty="0">
                <a:highlight>
                  <a:srgbClr val="FFFF00"/>
                </a:highlight>
              </a:rPr>
              <a:t>：时钟</a:t>
            </a:r>
            <a:endParaRPr lang="en-US" altLang="zh-CN" sz="1200" b="1" dirty="0">
              <a:highlight>
                <a:srgbClr val="FFFF00"/>
              </a:highlight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可以使用</a:t>
            </a:r>
            <a:r>
              <a:rPr lang="en-US" altLang="zh-CN" sz="1400" b="1" dirty="0">
                <a:solidFill>
                  <a:srgbClr val="FF0000"/>
                </a:solidFill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</a:rPr>
              <a:t>位计数器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提供地址，具体电路如下；同步模式的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只有读出操作，不能进行写入操作；具体实验步骤与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存储器类似</a:t>
            </a:r>
            <a:endParaRPr lang="en-US" altLang="zh-CN" sz="1400" b="1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BCF556-424A-4DD3-94F5-388B060A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658" y="4107083"/>
            <a:ext cx="6801140" cy="25379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D801F-77DC-432A-B9A8-314DEE83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691" y="966685"/>
            <a:ext cx="3308240" cy="141664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208F31A-C645-4D5D-B73F-0640522D5FC9}"/>
              </a:ext>
            </a:extLst>
          </p:cNvPr>
          <p:cNvCxnSpPr>
            <a:cxnSpLocks/>
          </p:cNvCxnSpPr>
          <p:nvPr/>
        </p:nvCxnSpPr>
        <p:spPr>
          <a:xfrm>
            <a:off x="4985359" y="670142"/>
            <a:ext cx="5029452" cy="1427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76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34452</TotalTime>
  <Words>6248</Words>
  <Application>Microsoft Office PowerPoint</Application>
  <PresentationFormat>宽屏</PresentationFormat>
  <Paragraphs>914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1" baseType="lpstr">
      <vt:lpstr>等线</vt:lpstr>
      <vt:lpstr>等线 Light</vt:lpstr>
      <vt:lpstr>黑体</vt:lpstr>
      <vt:lpstr>Arial</vt:lpstr>
      <vt:lpstr>Office 主题​​</vt:lpstr>
      <vt:lpstr>《计算机组成原理实验》 （第三次）</vt:lpstr>
      <vt:lpstr>目录</vt:lpstr>
      <vt:lpstr>实验要求</vt:lpstr>
      <vt:lpstr>一、验证实验</vt:lpstr>
      <vt:lpstr>1、存储器组件实验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2、MIPS RAM 存储器实验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3、MIPS 寄存器文件实验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4、cache实验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二、设计实验</vt:lpstr>
      <vt:lpstr>1、存储器扩展设计实验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2、寄存器文件设计实验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haiying2019</cp:lastModifiedBy>
  <cp:revision>168</cp:revision>
  <dcterms:created xsi:type="dcterms:W3CDTF">2021-07-24T09:28:20Z</dcterms:created>
  <dcterms:modified xsi:type="dcterms:W3CDTF">2022-04-13T02:05:41Z</dcterms:modified>
</cp:coreProperties>
</file>